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421" r:id="rId2"/>
    <p:sldId id="486" r:id="rId3"/>
    <p:sldId id="488" r:id="rId4"/>
    <p:sldId id="425" r:id="rId5"/>
    <p:sldId id="426" r:id="rId6"/>
    <p:sldId id="257" r:id="rId7"/>
    <p:sldId id="258" r:id="rId8"/>
    <p:sldId id="424" r:id="rId9"/>
    <p:sldId id="418" r:id="rId10"/>
    <p:sldId id="422" r:id="rId11"/>
  </p:sldIdLst>
  <p:sldSz cx="10080625" cy="5670550"/>
  <p:notesSz cx="6797675" cy="9928225"/>
  <p:defaultTextStyle>
    <a:defPPr>
      <a:defRPr lang="es-C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elio" initials="O" lastIdx="1" clrIdx="0">
    <p:extLst>
      <p:ext uri="{19B8F6BF-5375-455C-9EA6-DF929625EA0E}">
        <p15:presenceInfo xmlns:p15="http://schemas.microsoft.com/office/powerpoint/2012/main" userId="Onel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3" autoAdjust="0"/>
  </p:normalViewPr>
  <p:slideViewPr>
    <p:cSldViewPr snapToGrid="0">
      <p:cViewPr varScale="1">
        <p:scale>
          <a:sx n="74" d="100"/>
          <a:sy n="74" d="100"/>
        </p:scale>
        <p:origin x="8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s-CU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71390ADB-C462-4764-88DB-1DCB5FB143D8}" type="datetimeFigureOut">
              <a:rPr lang="es-CU" smtClean="0"/>
              <a:t>11/2/2025</a:t>
            </a:fld>
            <a:endParaRPr lang="es-CU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es-CU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82" y="4777636"/>
            <a:ext cx="5438711" cy="3909377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s-C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923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7464F0A8-94FD-461D-8DDE-B296AC11E306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205044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imagen de diapositiva 1">
            <a:extLst>
              <a:ext uri="{FF2B5EF4-FFF2-40B4-BE49-F238E27FC236}">
                <a16:creationId xmlns:a16="http://schemas.microsoft.com/office/drawing/2014/main" id="{38726699-7CF8-4048-81C5-5F34DEC985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Marcador de notas 2">
            <a:extLst>
              <a:ext uri="{FF2B5EF4-FFF2-40B4-BE49-F238E27FC236}">
                <a16:creationId xmlns:a16="http://schemas.microsoft.com/office/drawing/2014/main" id="{3DD5C2FC-9C56-4954-AC90-C3D6C3C443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s-ES"/>
          </a:p>
        </p:txBody>
      </p:sp>
      <p:sp>
        <p:nvSpPr>
          <p:cNvPr id="4100" name="Marcador de número de diapositiva 3">
            <a:extLst>
              <a:ext uri="{FF2B5EF4-FFF2-40B4-BE49-F238E27FC236}">
                <a16:creationId xmlns:a16="http://schemas.microsoft.com/office/drawing/2014/main" id="{F15F299B-58CE-4664-9EDB-91F0A1B4B0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FED857-EBC2-4893-9D1C-212AFC71575D}" type="slidenum">
              <a:rPr lang="es-CU" altLang="es-ES" sz="110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CU" altLang="es-ES" sz="11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74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imagen de diapositiva 1">
            <a:extLst>
              <a:ext uri="{FF2B5EF4-FFF2-40B4-BE49-F238E27FC236}">
                <a16:creationId xmlns:a16="http://schemas.microsoft.com/office/drawing/2014/main" id="{ED0BDCF4-0B25-4E46-A8BB-FAB2C1FF88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notas 2">
            <a:extLst>
              <a:ext uri="{FF2B5EF4-FFF2-40B4-BE49-F238E27FC236}">
                <a16:creationId xmlns:a16="http://schemas.microsoft.com/office/drawing/2014/main" id="{A516EBFF-B8AE-4F46-ADB3-49D0FABA08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s-ES"/>
          </a:p>
        </p:txBody>
      </p:sp>
      <p:sp>
        <p:nvSpPr>
          <p:cNvPr id="6148" name="Marcador de número de diapositiva 3">
            <a:extLst>
              <a:ext uri="{FF2B5EF4-FFF2-40B4-BE49-F238E27FC236}">
                <a16:creationId xmlns:a16="http://schemas.microsoft.com/office/drawing/2014/main" id="{ADD6D388-D897-4164-8663-E1AEFE94DE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5E5AA5-A187-4B40-98E1-F7A50EA43010}" type="slidenum">
              <a:rPr lang="es-CU" altLang="es-ES" sz="110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CU" altLang="es-ES" sz="11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600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imagen de diapositiva 1">
            <a:extLst>
              <a:ext uri="{FF2B5EF4-FFF2-40B4-BE49-F238E27FC236}">
                <a16:creationId xmlns:a16="http://schemas.microsoft.com/office/drawing/2014/main" id="{ED0BDCF4-0B25-4E46-A8BB-FAB2C1FF88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notas 2">
            <a:extLst>
              <a:ext uri="{FF2B5EF4-FFF2-40B4-BE49-F238E27FC236}">
                <a16:creationId xmlns:a16="http://schemas.microsoft.com/office/drawing/2014/main" id="{A516EBFF-B8AE-4F46-ADB3-49D0FABA08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s-ES"/>
          </a:p>
        </p:txBody>
      </p:sp>
      <p:sp>
        <p:nvSpPr>
          <p:cNvPr id="6148" name="Marcador de número de diapositiva 3">
            <a:extLst>
              <a:ext uri="{FF2B5EF4-FFF2-40B4-BE49-F238E27FC236}">
                <a16:creationId xmlns:a16="http://schemas.microsoft.com/office/drawing/2014/main" id="{ADD6D388-D897-4164-8663-E1AEFE94DE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5E5AA5-A187-4B40-98E1-F7A50EA43010}" type="slidenum">
              <a:rPr lang="es-CU" altLang="es-ES" sz="110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CU" altLang="es-ES" sz="11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06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0A8-94FD-461D-8DDE-B296AC11E306}" type="slidenum">
              <a:rPr lang="es-CU" smtClean="0"/>
              <a:t>9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412330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C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C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C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078" y="928028"/>
            <a:ext cx="7560469" cy="1974191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078" y="2978352"/>
            <a:ext cx="7560469" cy="1369070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9797-EC71-4020-A578-26D8484A04E1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F88D-F67A-4A5F-982C-63D6A6444B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06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C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C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C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C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C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C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C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s-CU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U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U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U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U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U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U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U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644CC31-C055-4B89-8BC3-B7A0E01976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375" y="4553214"/>
            <a:ext cx="1258469" cy="54732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83B250B4-4A7F-4CFE-A1BB-BD2F8029EA16}"/>
              </a:ext>
            </a:extLst>
          </p:cNvPr>
          <p:cNvSpPr/>
          <p:nvPr/>
        </p:nvSpPr>
        <p:spPr>
          <a:xfrm>
            <a:off x="1692876" y="2000496"/>
            <a:ext cx="68827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LEY DE COMUNICACIÓN SOCIAL Y COMUNICACIÓN MEDIÁTICA  EN EL CAMINO DE LA TRANSFORMACIÓN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E0BB77F-26E9-49A1-8300-BD0FA7C0C0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447" t="42330" r="35880" b="28579"/>
          <a:stretch/>
        </p:blipFill>
        <p:spPr>
          <a:xfrm>
            <a:off x="516835" y="524060"/>
            <a:ext cx="1991586" cy="88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267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644CC31-C055-4B89-8BC3-B7A0E01976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375" y="4553214"/>
            <a:ext cx="1258469" cy="54732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83B250B4-4A7F-4CFE-A1BB-BD2F8029EA16}"/>
              </a:ext>
            </a:extLst>
          </p:cNvPr>
          <p:cNvSpPr/>
          <p:nvPr/>
        </p:nvSpPr>
        <p:spPr>
          <a:xfrm>
            <a:off x="1692876" y="2000496"/>
            <a:ext cx="68827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LEY DE COMUNICACIÓN SOCIAL Y COMUNICACIÓN MEDIÁTICA  EN EL CAMINO DE LA TRANSFORMACIÓN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E0BB77F-26E9-49A1-8300-BD0FA7C0C0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447" t="42330" r="35880" b="28579"/>
          <a:stretch/>
        </p:blipFill>
        <p:spPr>
          <a:xfrm>
            <a:off x="516835" y="524060"/>
            <a:ext cx="1991586" cy="88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0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extBox 9"/>
          <p:cNvSpPr txBox="1"/>
          <p:nvPr/>
        </p:nvSpPr>
        <p:spPr>
          <a:xfrm>
            <a:off x="3903289" y="222984"/>
            <a:ext cx="55802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337"/>
            <a:r>
              <a:rPr lang="es-ES" sz="1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Avance y posicionamiento del Organismo en cumplimiento de su función estatal </a:t>
            </a:r>
            <a:endParaRPr lang="es-CU" sz="1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337"/>
            <a:r>
              <a:rPr lang="es-ES" sz="1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48639" name="Rectángulo 1"/>
          <p:cNvSpPr/>
          <p:nvPr/>
        </p:nvSpPr>
        <p:spPr>
          <a:xfrm>
            <a:off x="-1" y="99"/>
            <a:ext cx="3357738" cy="56703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88"/>
          </a:p>
        </p:txBody>
      </p:sp>
      <p:sp>
        <p:nvSpPr>
          <p:cNvPr id="1048640" name="TextBox 8"/>
          <p:cNvSpPr txBox="1"/>
          <p:nvPr/>
        </p:nvSpPr>
        <p:spPr>
          <a:xfrm>
            <a:off x="150097" y="2156718"/>
            <a:ext cx="3057543" cy="1720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419" sz="264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PRIORIDADES EN LA PERSPECTIVA MÁS INMEDIATA  </a:t>
            </a:r>
          </a:p>
        </p:txBody>
      </p:sp>
      <p:cxnSp>
        <p:nvCxnSpPr>
          <p:cNvPr id="3145728" name="Conector recto 6"/>
          <p:cNvCxnSpPr>
            <a:cxnSpLocks/>
          </p:cNvCxnSpPr>
          <p:nvPr/>
        </p:nvCxnSpPr>
        <p:spPr>
          <a:xfrm>
            <a:off x="3716452" y="972607"/>
            <a:ext cx="46669" cy="526019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41" name="Rectángulo 26"/>
          <p:cNvSpPr/>
          <p:nvPr/>
        </p:nvSpPr>
        <p:spPr>
          <a:xfrm>
            <a:off x="3940179" y="895259"/>
            <a:ext cx="5568849" cy="397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337"/>
            <a:r>
              <a:rPr lang="es-ES" sz="1984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Articulación con los gobiernos territoriales  </a:t>
            </a:r>
          </a:p>
        </p:txBody>
      </p:sp>
      <p:sp>
        <p:nvSpPr>
          <p:cNvPr id="1048642" name="Rectángulo 27"/>
          <p:cNvSpPr/>
          <p:nvPr/>
        </p:nvSpPr>
        <p:spPr>
          <a:xfrm>
            <a:off x="3940179" y="1348503"/>
            <a:ext cx="5814202" cy="1008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984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Diálogo con los diferentes actores económicos y sociales  sobre el marco regulatorio aprobado y su cumplimiento</a:t>
            </a:r>
          </a:p>
        </p:txBody>
      </p:sp>
      <p:sp>
        <p:nvSpPr>
          <p:cNvPr id="1048643" name="Elipse 28"/>
          <p:cNvSpPr/>
          <p:nvPr/>
        </p:nvSpPr>
        <p:spPr>
          <a:xfrm>
            <a:off x="3534944" y="371308"/>
            <a:ext cx="303901" cy="322432"/>
          </a:xfrm>
          <a:prstGeom prst="ellipse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88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48644" name="Elipse 29"/>
          <p:cNvSpPr/>
          <p:nvPr/>
        </p:nvSpPr>
        <p:spPr>
          <a:xfrm>
            <a:off x="3534944" y="927020"/>
            <a:ext cx="303901" cy="322432"/>
          </a:xfrm>
          <a:prstGeom prst="ellipse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88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48645" name="Elipse 30"/>
          <p:cNvSpPr/>
          <p:nvPr/>
        </p:nvSpPr>
        <p:spPr>
          <a:xfrm>
            <a:off x="3530838" y="1492606"/>
            <a:ext cx="303901" cy="322432"/>
          </a:xfrm>
          <a:prstGeom prst="ellipse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88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48647" name="Elipse 4"/>
          <p:cNvSpPr/>
          <p:nvPr/>
        </p:nvSpPr>
        <p:spPr>
          <a:xfrm>
            <a:off x="3530838" y="2449444"/>
            <a:ext cx="303901" cy="322432"/>
          </a:xfrm>
          <a:prstGeom prst="ellipse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88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48648" name="CuadroTexto 10"/>
          <p:cNvSpPr txBox="1"/>
          <p:nvPr/>
        </p:nvSpPr>
        <p:spPr>
          <a:xfrm>
            <a:off x="3940179" y="2324243"/>
            <a:ext cx="5814202" cy="1313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984" b="1" dirty="0">
                <a:latin typeface="Arial" panose="020B0604020202020204" pitchFamily="34" charset="0"/>
                <a:cs typeface="Arial" panose="020B0604020202020204" pitchFamily="34" charset="0"/>
              </a:rPr>
              <a:t>Implementación del Plan de acción para fortalecer la gestión de la comunicación social en los órganos, organismos y entidades del Estado </a:t>
            </a:r>
            <a:endParaRPr lang="es-CU" sz="1984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49" name="Elipse 13"/>
          <p:cNvSpPr/>
          <p:nvPr/>
        </p:nvSpPr>
        <p:spPr>
          <a:xfrm>
            <a:off x="3572278" y="3713425"/>
            <a:ext cx="303901" cy="328553"/>
          </a:xfrm>
          <a:prstGeom prst="ellipse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88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048650" name="CuadroTexto 15"/>
          <p:cNvSpPr txBox="1"/>
          <p:nvPr/>
        </p:nvSpPr>
        <p:spPr>
          <a:xfrm>
            <a:off x="3944629" y="3637936"/>
            <a:ext cx="5887981" cy="703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984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del cumplimiento de la Política de Comunicación en el ámbito mediático</a:t>
            </a:r>
            <a:endParaRPr lang="es-CU" sz="1984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ipse 28"/>
          <p:cNvSpPr/>
          <p:nvPr/>
        </p:nvSpPr>
        <p:spPr>
          <a:xfrm>
            <a:off x="3572278" y="4421098"/>
            <a:ext cx="303901" cy="322432"/>
          </a:xfrm>
          <a:prstGeom prst="ellipse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88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44629" y="4322047"/>
            <a:ext cx="5764032" cy="703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984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Implementación del Programa de Educación para la Comunicación</a:t>
            </a:r>
            <a:endParaRPr lang="es-CU" sz="1984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9E18D1E-2F89-4971-829E-FEB0B6234731}"/>
              </a:ext>
            </a:extLst>
          </p:cNvPr>
          <p:cNvSpPr/>
          <p:nvPr/>
        </p:nvSpPr>
        <p:spPr>
          <a:xfrm>
            <a:off x="3944629" y="5080631"/>
            <a:ext cx="4887877" cy="394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98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Continuidad del proceso de regulación</a:t>
            </a:r>
          </a:p>
        </p:txBody>
      </p:sp>
      <p:sp>
        <p:nvSpPr>
          <p:cNvPr id="19" name="Elipse 28">
            <a:extLst>
              <a:ext uri="{FF2B5EF4-FFF2-40B4-BE49-F238E27FC236}">
                <a16:creationId xmlns:a16="http://schemas.microsoft.com/office/drawing/2014/main" id="{EEDF1DE7-EA1C-48CC-A632-BD79E72BEA0A}"/>
              </a:ext>
            </a:extLst>
          </p:cNvPr>
          <p:cNvSpPr/>
          <p:nvPr/>
        </p:nvSpPr>
        <p:spPr>
          <a:xfrm>
            <a:off x="3587835" y="5116745"/>
            <a:ext cx="303901" cy="322432"/>
          </a:xfrm>
          <a:prstGeom prst="ellipse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88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24411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extBox 9"/>
          <p:cNvSpPr txBox="1"/>
          <p:nvPr/>
        </p:nvSpPr>
        <p:spPr>
          <a:xfrm>
            <a:off x="3967464" y="227550"/>
            <a:ext cx="5580265" cy="1008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sz="19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Cumplimiento de los procedimientos aprobados (Trámites ágiles y eficientes, no burocracia):</a:t>
            </a:r>
          </a:p>
        </p:txBody>
      </p:sp>
      <p:sp>
        <p:nvSpPr>
          <p:cNvPr id="1048639" name="Rectángulo 1"/>
          <p:cNvSpPr/>
          <p:nvPr/>
        </p:nvSpPr>
        <p:spPr>
          <a:xfrm>
            <a:off x="0" y="45549"/>
            <a:ext cx="3357738" cy="56703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88"/>
          </a:p>
        </p:txBody>
      </p:sp>
      <p:sp>
        <p:nvSpPr>
          <p:cNvPr id="1048640" name="TextBox 8"/>
          <p:cNvSpPr txBox="1"/>
          <p:nvPr/>
        </p:nvSpPr>
        <p:spPr>
          <a:xfrm>
            <a:off x="150097" y="2156718"/>
            <a:ext cx="3057543" cy="1720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419" sz="264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PRIORIDADES EN LA PERSPECTIVA MÁS INMEDIATA  </a:t>
            </a:r>
          </a:p>
        </p:txBody>
      </p:sp>
      <p:cxnSp>
        <p:nvCxnSpPr>
          <p:cNvPr id="3145728" name="Conector recto 6"/>
          <p:cNvCxnSpPr>
            <a:cxnSpLocks/>
          </p:cNvCxnSpPr>
          <p:nvPr/>
        </p:nvCxnSpPr>
        <p:spPr>
          <a:xfrm>
            <a:off x="3716449" y="609040"/>
            <a:ext cx="46669" cy="526019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43" name="Elipse 28"/>
          <p:cNvSpPr/>
          <p:nvPr/>
        </p:nvSpPr>
        <p:spPr>
          <a:xfrm>
            <a:off x="3534944" y="371308"/>
            <a:ext cx="303901" cy="322432"/>
          </a:xfrm>
          <a:prstGeom prst="ellipse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88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048644" name="Elipse 29"/>
          <p:cNvSpPr/>
          <p:nvPr/>
        </p:nvSpPr>
        <p:spPr>
          <a:xfrm>
            <a:off x="3564501" y="1258619"/>
            <a:ext cx="303901" cy="322432"/>
          </a:xfrm>
          <a:prstGeom prst="ellipse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88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048645" name="Elipse 30"/>
          <p:cNvSpPr/>
          <p:nvPr/>
        </p:nvSpPr>
        <p:spPr>
          <a:xfrm>
            <a:off x="3587833" y="1893324"/>
            <a:ext cx="303901" cy="322432"/>
          </a:xfrm>
          <a:prstGeom prst="ellipse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88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48647" name="Elipse 4"/>
          <p:cNvSpPr/>
          <p:nvPr/>
        </p:nvSpPr>
        <p:spPr>
          <a:xfrm>
            <a:off x="3587833" y="2625396"/>
            <a:ext cx="303901" cy="322432"/>
          </a:xfrm>
          <a:prstGeom prst="ellipse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88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048648" name="CuadroTexto 10"/>
          <p:cNvSpPr txBox="1"/>
          <p:nvPr/>
        </p:nvSpPr>
        <p:spPr>
          <a:xfrm>
            <a:off x="3940179" y="2453347"/>
            <a:ext cx="5814202" cy="1321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sz="19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Aprobación para prestar servicios de consultoría en comunicación social a organizaciones sociales, entidades estatales e instituciones de carácter público</a:t>
            </a:r>
          </a:p>
        </p:txBody>
      </p:sp>
      <p:sp>
        <p:nvSpPr>
          <p:cNvPr id="1048649" name="Elipse 13"/>
          <p:cNvSpPr/>
          <p:nvPr/>
        </p:nvSpPr>
        <p:spPr>
          <a:xfrm>
            <a:off x="3587833" y="3922749"/>
            <a:ext cx="303901" cy="328553"/>
          </a:xfrm>
          <a:prstGeom prst="ellipse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88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48650" name="CuadroTexto 15"/>
          <p:cNvSpPr txBox="1"/>
          <p:nvPr/>
        </p:nvSpPr>
        <p:spPr>
          <a:xfrm>
            <a:off x="3891734" y="3733572"/>
            <a:ext cx="5887981" cy="1008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sz="19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Aprobación a los medios fundamentales de comunicación social para la inserción y difusión de publicidad</a:t>
            </a:r>
          </a:p>
        </p:txBody>
      </p:sp>
      <p:sp>
        <p:nvSpPr>
          <p:cNvPr id="18" name="Elipse 28"/>
          <p:cNvSpPr/>
          <p:nvPr/>
        </p:nvSpPr>
        <p:spPr>
          <a:xfrm>
            <a:off x="3599389" y="4980086"/>
            <a:ext cx="303901" cy="322432"/>
          </a:xfrm>
          <a:prstGeom prst="ellipse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88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11136" y="4700955"/>
            <a:ext cx="576403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Aprobación a entidades estatales o instituciones de carácter público para prestar servicios de publicidad</a:t>
            </a:r>
            <a:endParaRPr lang="es-CU" sz="1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3FC63EE-FCA3-4BED-BEC8-19C8DB4141CA}"/>
              </a:ext>
            </a:extLst>
          </p:cNvPr>
          <p:cNvSpPr/>
          <p:nvPr/>
        </p:nvSpPr>
        <p:spPr>
          <a:xfrm>
            <a:off x="3952474" y="1829404"/>
            <a:ext cx="5722694" cy="718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sz="19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Autorización de uso de la Marca País a personas naturales y jurídicas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955794" y="1160856"/>
            <a:ext cx="5603603" cy="718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sz="19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Inscripción en los Registros Nacionales de Publicaciones Seriadas y de Sitios Web</a:t>
            </a:r>
          </a:p>
        </p:txBody>
      </p:sp>
    </p:spTree>
    <p:extLst>
      <p:ext uri="{BB962C8B-B14F-4D97-AF65-F5344CB8AC3E}">
        <p14:creationId xmlns:p14="http://schemas.microsoft.com/office/powerpoint/2010/main" val="217393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6FC8CBB-89D4-435F-A538-52D7909D6376}"/>
              </a:ext>
            </a:extLst>
          </p:cNvPr>
          <p:cNvSpPr txBox="1"/>
          <p:nvPr/>
        </p:nvSpPr>
        <p:spPr>
          <a:xfrm>
            <a:off x="265111" y="1274711"/>
            <a:ext cx="9550401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14703" indent="-414703" algn="just" defTabSz="1105875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Concibe al ámbito mediático como nicho comunicativo orientado esencialmente a informar, educar y entretener</a:t>
            </a:r>
          </a:p>
          <a:p>
            <a:pPr algn="just" defTabSz="1105875"/>
            <a:endParaRPr lang="es-E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4703" indent="-414703" algn="just" defTabSz="1105875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Reconoce la existencia en Cuba de medios fundamentales de comunicación social y otros medios</a:t>
            </a:r>
          </a:p>
          <a:p>
            <a:pPr algn="just" defTabSz="1105875"/>
            <a:endParaRPr lang="es-E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4703" indent="-414703" algn="just" defTabSz="1105875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 el carácter público de los medios fundamentales de comunicación social</a:t>
            </a:r>
          </a:p>
          <a:p>
            <a:pPr algn="just" defTabSz="1105875"/>
            <a:endParaRPr lang="es-E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4703" indent="-414703" algn="just" defTabSz="1105875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 al sistema de medios públicos de un marco normativo que favorece mayor eficacia, autonomía y legitimidad</a:t>
            </a:r>
          </a:p>
        </p:txBody>
      </p:sp>
      <p:sp>
        <p:nvSpPr>
          <p:cNvPr id="5" name="CustomShape 1"/>
          <p:cNvSpPr/>
          <p:nvPr/>
        </p:nvSpPr>
        <p:spPr>
          <a:xfrm>
            <a:off x="0" y="-1"/>
            <a:ext cx="10080625" cy="7064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4000" spc="-1" dirty="0">
                <a:solidFill>
                  <a:schemeClr val="bg1"/>
                </a:solidFill>
                <a:ea typeface="DejaVu Sans"/>
              </a:rPr>
              <a:t>  </a:t>
            </a:r>
            <a:r>
              <a:rPr lang="es-ES" sz="3000" spc="-1" dirty="0">
                <a:solidFill>
                  <a:schemeClr val="bg1"/>
                </a:solidFill>
                <a:ea typeface="DejaVu Sans"/>
              </a:rPr>
              <a:t>Objeto del Proyecto de Ley</a:t>
            </a:r>
            <a:endParaRPr lang="es-CU" sz="3000" strike="noStrike" spc="-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2399C6F-E2D9-4E3F-A2B3-96EBB475415A}"/>
              </a:ext>
            </a:extLst>
          </p:cNvPr>
          <p:cNvSpPr/>
          <p:nvPr/>
        </p:nvSpPr>
        <p:spPr>
          <a:xfrm>
            <a:off x="1" y="-49428"/>
            <a:ext cx="10080624" cy="10677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/>
              <a:t>Ley de Comunicación Social</a:t>
            </a:r>
          </a:p>
        </p:txBody>
      </p:sp>
    </p:spTree>
    <p:extLst>
      <p:ext uri="{BB962C8B-B14F-4D97-AF65-F5344CB8AC3E}">
        <p14:creationId xmlns:p14="http://schemas.microsoft.com/office/powerpoint/2010/main" val="90182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6FC8CBB-89D4-435F-A538-52D7909D6376}"/>
              </a:ext>
            </a:extLst>
          </p:cNvPr>
          <p:cNvSpPr txBox="1"/>
          <p:nvPr/>
        </p:nvSpPr>
        <p:spPr>
          <a:xfrm>
            <a:off x="265111" y="1274711"/>
            <a:ext cx="9550401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14703" indent="-414703" algn="just" defTabSz="1105875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Concibe a los medios como organizaciones mediáticas con las obligaciones que corresponden a los procesos de comunicación en el ámbito organizacional</a:t>
            </a:r>
          </a:p>
          <a:p>
            <a:pPr algn="just" defTabSz="1105875"/>
            <a:endParaRPr lang="es-E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4703" indent="-414703" algn="just" defTabSz="1105875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a los medios fundamentales de comunicación social sus obligaciones y responsabilidades y establece también para los periodistas y demás profesionales que gestionan la comunicación en el ámbito mediático, sus deberes y derechos </a:t>
            </a:r>
          </a:p>
          <a:p>
            <a:pPr algn="just" defTabSz="1105875"/>
            <a:endParaRPr lang="es-E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4703" indent="-414703" algn="just" defTabSz="1105875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Amplía las vías para el aseguramiento financiero y material de los medios en función de garantizar y perfeccionar su gestión editorial</a:t>
            </a:r>
          </a:p>
          <a:p>
            <a:pPr algn="just" defTabSz="1105875"/>
            <a:endParaRPr lang="es-E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0" y="-1"/>
            <a:ext cx="10080625" cy="7064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4000" spc="-1" dirty="0">
                <a:solidFill>
                  <a:schemeClr val="bg1"/>
                </a:solidFill>
                <a:ea typeface="DejaVu Sans"/>
              </a:rPr>
              <a:t>  </a:t>
            </a:r>
            <a:r>
              <a:rPr lang="es-ES" sz="3000" spc="-1" dirty="0">
                <a:solidFill>
                  <a:schemeClr val="bg1"/>
                </a:solidFill>
                <a:ea typeface="DejaVu Sans"/>
              </a:rPr>
              <a:t>Objeto del Proyecto de Ley</a:t>
            </a:r>
            <a:endParaRPr lang="es-CU" sz="3000" strike="noStrike" spc="-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2399C6F-E2D9-4E3F-A2B3-96EBB475415A}"/>
              </a:ext>
            </a:extLst>
          </p:cNvPr>
          <p:cNvSpPr/>
          <p:nvPr/>
        </p:nvSpPr>
        <p:spPr>
          <a:xfrm>
            <a:off x="1" y="-49428"/>
            <a:ext cx="10080624" cy="10677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/>
              <a:t>Ley de Comunicación Social</a:t>
            </a:r>
            <a:r>
              <a:rPr lang="es-ES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4668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06D17A5-8415-42E3-A997-157D97D2697B}"/>
              </a:ext>
            </a:extLst>
          </p:cNvPr>
          <p:cNvSpPr/>
          <p:nvPr/>
        </p:nvSpPr>
        <p:spPr>
          <a:xfrm>
            <a:off x="0" y="-199413"/>
            <a:ext cx="10080625" cy="96737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37">
              <a:defRPr/>
            </a:pPr>
            <a:r>
              <a:rPr lang="es-ES" sz="2200" b="1" dirty="0">
                <a:solidFill>
                  <a:prstClr val="white"/>
                </a:solidFill>
              </a:rPr>
              <a:t>Primer Secretario del PCC y Presidente de la República en ANPP el 25 de mayo de 2023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6EA6124-C590-42BB-980A-EE8560589F91}"/>
              </a:ext>
            </a:extLst>
          </p:cNvPr>
          <p:cNvSpPr/>
          <p:nvPr/>
        </p:nvSpPr>
        <p:spPr>
          <a:xfrm>
            <a:off x="171948" y="1365184"/>
            <a:ext cx="9638285" cy="30982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876" indent="-342876" algn="just" defTabSz="914337">
              <a:spcAft>
                <a:spcPts val="1125"/>
              </a:spcAft>
              <a:buFont typeface="Wingdings" panose="05000000000000000000" pitchFamily="2" charset="2"/>
              <a:buChar char="q"/>
              <a:defRPr/>
            </a:pPr>
            <a:r>
              <a:rPr lang="es-ES" sz="2400" dirty="0">
                <a:solidFill>
                  <a:srgbClr val="333333"/>
                </a:solidFill>
                <a:ea typeface="Times New Roman" panose="02020603050405020304" pitchFamily="18" charset="0"/>
              </a:rPr>
              <a:t>La Ley representa un primer paso en el proceso de regulación y organización del sistema de comunicación social en Cuba.  Su mayor valor radica en el reconocimiento de las potencialidades y beneficios de la comunicación social para el desarrollo del país.</a:t>
            </a:r>
          </a:p>
          <a:p>
            <a:pPr algn="just" defTabSz="914337">
              <a:spcAft>
                <a:spcPts val="1125"/>
              </a:spcAft>
              <a:defRPr/>
            </a:pPr>
            <a:endParaRPr lang="es-ES" sz="900" dirty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pPr marL="342876" indent="-342876" algn="just" defTabSz="914337">
              <a:spcAft>
                <a:spcPts val="1125"/>
              </a:spcAft>
              <a:buFont typeface="Wingdings" panose="05000000000000000000" pitchFamily="2" charset="2"/>
              <a:buChar char="q"/>
              <a:defRPr/>
            </a:pPr>
            <a:r>
              <a:rPr lang="es-ES" sz="2400" dirty="0">
                <a:solidFill>
                  <a:srgbClr val="333333"/>
                </a:solidFill>
                <a:ea typeface="Times New Roman" panose="02020603050405020304" pitchFamily="18" charset="0"/>
              </a:rPr>
              <a:t> Es fundamental y necesario, que junto con esta Ley, y a favor de su implementación más efectiva</a:t>
            </a:r>
            <a:r>
              <a:rPr lang="es-ES" sz="2400" b="1" dirty="0">
                <a:solidFill>
                  <a:srgbClr val="333333"/>
                </a:solidFill>
                <a:ea typeface="Times New Roman" panose="02020603050405020304" pitchFamily="18" charset="0"/>
              </a:rPr>
              <a:t>, </a:t>
            </a:r>
            <a:r>
              <a:rPr lang="es-ES" sz="2400" dirty="0">
                <a:solidFill>
                  <a:srgbClr val="333333"/>
                </a:solidFill>
                <a:ea typeface="Times New Roman" panose="02020603050405020304" pitchFamily="18" charset="0"/>
              </a:rPr>
              <a:t>se promueva e impulse la educación para la comunicación.</a:t>
            </a:r>
            <a:endParaRPr lang="es-E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63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6EA6124-C590-42BB-980A-EE8560589F91}"/>
              </a:ext>
            </a:extLst>
          </p:cNvPr>
          <p:cNvSpPr/>
          <p:nvPr/>
        </p:nvSpPr>
        <p:spPr>
          <a:xfrm>
            <a:off x="221825" y="967472"/>
            <a:ext cx="9636972" cy="65402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914337">
              <a:defRPr/>
            </a:pPr>
            <a:endParaRPr lang="es-ES" sz="800" dirty="0">
              <a:solidFill>
                <a:prstClr val="black"/>
              </a:solidFill>
              <a:latin typeface="Arial"/>
            </a:endParaRPr>
          </a:p>
          <a:p>
            <a:pPr marL="342876" indent="-342876" algn="just" defTabSz="914337">
              <a:buFont typeface="Wingdings" panose="05000000000000000000" pitchFamily="2" charset="2"/>
              <a:buChar char="q"/>
              <a:defRPr/>
            </a:pPr>
            <a:r>
              <a:rPr lang="es-ES" sz="2400" dirty="0">
                <a:solidFill>
                  <a:prstClr val="black"/>
                </a:solidFill>
                <a:latin typeface="Arial"/>
              </a:rPr>
              <a:t>Estos ámbitos (organizacional, mediático, comunitario) sólo cobran sentido en su interrelación con las personas desde las acciones que se diseñan para ellas, con ellas, o teniendo en cuenta sus características y/o necesidades. </a:t>
            </a:r>
          </a:p>
          <a:p>
            <a:pPr marL="342876" indent="-342876" algn="just" defTabSz="914337">
              <a:buFont typeface="Wingdings" panose="05000000000000000000" pitchFamily="2" charset="2"/>
              <a:buChar char="q"/>
              <a:defRPr/>
            </a:pPr>
            <a:endParaRPr lang="es-ES" sz="1100" dirty="0">
              <a:solidFill>
                <a:prstClr val="black"/>
              </a:solidFill>
              <a:latin typeface="Arial"/>
            </a:endParaRPr>
          </a:p>
          <a:p>
            <a:pPr marL="342876" indent="-342876" algn="just" defTabSz="914337">
              <a:buFont typeface="Wingdings" panose="05000000000000000000" pitchFamily="2" charset="2"/>
              <a:buChar char="q"/>
              <a:defRPr/>
            </a:pPr>
            <a:r>
              <a:rPr lang="es-ES" sz="2400" dirty="0">
                <a:solidFill>
                  <a:srgbClr val="333333"/>
                </a:solidFill>
                <a:ea typeface="Times New Roman" panose="02020603050405020304" pitchFamily="18" charset="0"/>
              </a:rPr>
              <a:t>Es hora de comprender y emplear todos los recursos de la comunicación social para favorecer la participación, la transparencia, la rendición de cuenta, y para unir todos nuestros  conocimientos en función de extraer las mejores ideas, articularlos y generar consensos.  </a:t>
            </a:r>
          </a:p>
          <a:p>
            <a:pPr marL="342876" indent="-342876" algn="just" defTabSz="914337">
              <a:buFont typeface="Wingdings" panose="05000000000000000000" pitchFamily="2" charset="2"/>
              <a:buChar char="q"/>
              <a:defRPr/>
            </a:pPr>
            <a:endParaRPr lang="es-ES" sz="1100" dirty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pPr marL="342876" indent="-342876" algn="just" defTabSz="914337">
              <a:buFont typeface="Wingdings" panose="05000000000000000000" pitchFamily="2" charset="2"/>
              <a:buChar char="q"/>
              <a:defRPr/>
            </a:pPr>
            <a:r>
              <a:rPr lang="es-ES" sz="2400" dirty="0">
                <a:solidFill>
                  <a:prstClr val="black"/>
                </a:solidFill>
              </a:rPr>
              <a:t>Toca a la prensa, por su parte, contar primero y responsablemente cada información sensible para el pueblo. </a:t>
            </a:r>
          </a:p>
          <a:p>
            <a:pPr algn="just" defTabSz="914337">
              <a:defRPr/>
            </a:pPr>
            <a:endParaRPr lang="es-ES" sz="2400" dirty="0">
              <a:solidFill>
                <a:prstClr val="black"/>
              </a:solidFill>
              <a:latin typeface="Arial"/>
            </a:endParaRPr>
          </a:p>
          <a:p>
            <a:pPr marL="342876" indent="-342876" algn="just" defTabSz="914337">
              <a:buFont typeface="Wingdings" panose="05000000000000000000" pitchFamily="2" charset="2"/>
              <a:buChar char="q"/>
              <a:defRPr/>
            </a:pPr>
            <a:endParaRPr lang="es-ES" sz="2400" dirty="0">
              <a:solidFill>
                <a:prstClr val="black"/>
              </a:solidFill>
              <a:latin typeface="Arial"/>
            </a:endParaRPr>
          </a:p>
          <a:p>
            <a:pPr algn="just" defTabSz="914337">
              <a:defRPr/>
            </a:pPr>
            <a:endParaRPr lang="es-ES" sz="800" dirty="0">
              <a:solidFill>
                <a:prstClr val="black"/>
              </a:solidFill>
              <a:latin typeface="Arial"/>
            </a:endParaRPr>
          </a:p>
          <a:p>
            <a:pPr marL="342876" indent="-342876" algn="just" defTabSz="914337">
              <a:buFont typeface="Wingdings" panose="05000000000000000000" pitchFamily="2" charset="2"/>
              <a:buChar char="q"/>
              <a:defRPr/>
            </a:pPr>
            <a:endParaRPr lang="es-ES" sz="2400" dirty="0">
              <a:solidFill>
                <a:prstClr val="black"/>
              </a:solidFill>
              <a:latin typeface="Arial"/>
            </a:endParaRPr>
          </a:p>
          <a:p>
            <a:pPr algn="just" defTabSz="914337">
              <a:defRPr/>
            </a:pPr>
            <a:endParaRPr lang="es-ES" sz="800" dirty="0">
              <a:solidFill>
                <a:prstClr val="black"/>
              </a:solidFill>
              <a:latin typeface="Arial"/>
            </a:endParaRPr>
          </a:p>
          <a:p>
            <a:pPr marL="342876" indent="-342876" defTabSz="914337">
              <a:buFont typeface="Wingdings" panose="05000000000000000000" pitchFamily="2" charset="2"/>
              <a:buChar char="q"/>
              <a:defRPr/>
            </a:pPr>
            <a:endParaRPr lang="es-ES" sz="2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D1E6EA6-286B-4F6F-BC21-C7223F8BFD0C}"/>
              </a:ext>
            </a:extLst>
          </p:cNvPr>
          <p:cNvSpPr/>
          <p:nvPr/>
        </p:nvSpPr>
        <p:spPr>
          <a:xfrm>
            <a:off x="-1" y="99"/>
            <a:ext cx="10080625" cy="96737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37">
              <a:defRPr/>
            </a:pPr>
            <a:r>
              <a:rPr lang="es-ES" sz="2200" b="1" dirty="0">
                <a:solidFill>
                  <a:prstClr val="white"/>
                </a:solidFill>
              </a:rPr>
              <a:t>Primer Secretario del PCC y Presidente de la República en ANPP el 25 de mayo de 2023</a:t>
            </a:r>
          </a:p>
        </p:txBody>
      </p:sp>
    </p:spTree>
    <p:extLst>
      <p:ext uri="{BB962C8B-B14F-4D97-AF65-F5344CB8AC3E}">
        <p14:creationId xmlns:p14="http://schemas.microsoft.com/office/powerpoint/2010/main" val="403201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6EA6124-C590-42BB-980A-EE8560589F91}"/>
              </a:ext>
            </a:extLst>
          </p:cNvPr>
          <p:cNvSpPr/>
          <p:nvPr/>
        </p:nvSpPr>
        <p:spPr>
          <a:xfrm>
            <a:off x="221826" y="1145983"/>
            <a:ext cx="970064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Tener la verdad de nuestro lado no basta. Como servidores públicos tenemos el deber, la responsabilidad y el compromiso con el pueblo de explicar el origen, la motivación y los objetivos de cada decisión o norma. Cuando nos enfrentamos a los vacíos y tergiversaciones detrás de cada decisión o norma, es lícito preguntar ¿qué papel cumplen los grupos de comunicación de los organismos si se limitan a ser simples tramitadores de papeles, a veces intraducibles al lenguaje común? ¿Por qué nuestros medios se conforman con reproducir la letra de la ley sin explicar sus propósitos?</a:t>
            </a:r>
          </a:p>
          <a:p>
            <a:pPr algn="just" defTabSz="914337">
              <a:defRPr/>
            </a:pPr>
            <a:endParaRPr lang="es-ES" sz="800" dirty="0">
              <a:solidFill>
                <a:prstClr val="black"/>
              </a:solidFill>
              <a:latin typeface="Arial"/>
            </a:endParaRPr>
          </a:p>
          <a:p>
            <a:pPr algn="just" defTabSz="914337">
              <a:defRPr/>
            </a:pPr>
            <a:endParaRPr lang="es-ES" sz="800" dirty="0">
              <a:solidFill>
                <a:prstClr val="black"/>
              </a:solidFill>
              <a:latin typeface="Arial"/>
            </a:endParaRPr>
          </a:p>
          <a:p>
            <a:pPr marL="342876" indent="-342876" algn="just" defTabSz="914337">
              <a:buFont typeface="Wingdings" panose="05000000000000000000" pitchFamily="2" charset="2"/>
              <a:buChar char="q"/>
              <a:defRPr/>
            </a:pPr>
            <a:endParaRPr lang="es-ES" sz="2400" dirty="0">
              <a:solidFill>
                <a:prstClr val="black"/>
              </a:solidFill>
              <a:latin typeface="Arial"/>
            </a:endParaRPr>
          </a:p>
          <a:p>
            <a:pPr algn="just" defTabSz="914337">
              <a:defRPr/>
            </a:pPr>
            <a:endParaRPr lang="es-ES" sz="800" dirty="0">
              <a:solidFill>
                <a:prstClr val="black"/>
              </a:solidFill>
              <a:latin typeface="Arial"/>
            </a:endParaRPr>
          </a:p>
          <a:p>
            <a:pPr marL="342876" indent="-342876" defTabSz="914337">
              <a:buFont typeface="Wingdings" panose="05000000000000000000" pitchFamily="2" charset="2"/>
              <a:buChar char="q"/>
              <a:defRPr/>
            </a:pPr>
            <a:endParaRPr lang="es-ES" sz="2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D1E6EA6-286B-4F6F-BC21-C7223F8BFD0C}"/>
              </a:ext>
            </a:extLst>
          </p:cNvPr>
          <p:cNvSpPr/>
          <p:nvPr/>
        </p:nvSpPr>
        <p:spPr>
          <a:xfrm>
            <a:off x="-1" y="99"/>
            <a:ext cx="10080625" cy="96737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37">
              <a:defRPr/>
            </a:pPr>
            <a:r>
              <a:rPr lang="es-ES" sz="2200" b="1" dirty="0">
                <a:solidFill>
                  <a:prstClr val="white"/>
                </a:solidFill>
              </a:rPr>
              <a:t>Primer Secretario del PCC y Presidente de la República en ANPP el 20 de diciembre de 2024</a:t>
            </a:r>
          </a:p>
        </p:txBody>
      </p:sp>
    </p:spTree>
    <p:extLst>
      <p:ext uri="{BB962C8B-B14F-4D97-AF65-F5344CB8AC3E}">
        <p14:creationId xmlns:p14="http://schemas.microsoft.com/office/powerpoint/2010/main" val="246466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31341" y="501263"/>
            <a:ext cx="9145263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endParaRPr lang="es-ES" sz="2400" dirty="0"/>
          </a:p>
          <a:p>
            <a:pPr lvl="0" algn="just"/>
            <a:r>
              <a:rPr lang="es-ES" sz="2400" dirty="0"/>
              <a:t>Cuba tiene una Ley de Comunicación Social: no es de  prensa, ni gremial, ni únicamente para las instituciones públicas, es una norma para todos los actores de la sociedad. Se corona un anhelo de décadas, y a la vez, emergen inmensos desafíos. </a:t>
            </a:r>
            <a:endParaRPr lang="es-ES" sz="800" dirty="0"/>
          </a:p>
          <a:p>
            <a:pPr lvl="0" algn="just"/>
            <a:endParaRPr lang="es-ES" sz="800" dirty="0"/>
          </a:p>
          <a:p>
            <a:pPr lvl="0" algn="just"/>
            <a:r>
              <a:rPr lang="es-ES" sz="2400" dirty="0"/>
              <a:t>Como suele ocurrir cuando se lleva adelante una Revolución auténtica, aparecen obstáculos, pero también satisfacciones y aprendizajes. </a:t>
            </a:r>
          </a:p>
          <a:p>
            <a:pPr lvl="0" algn="just"/>
            <a:endParaRPr lang="es-ES" sz="800" dirty="0"/>
          </a:p>
          <a:p>
            <a:pPr lvl="0" algn="just"/>
            <a:r>
              <a:rPr lang="es-ES" sz="2400" dirty="0"/>
              <a:t>Nos convertiremos en seres humanos más plenos, con mayor participación y aporte en el desarrollo y continuidad de una nación socialista y democrática que sueña, crea, crece y podrá comunicarse mejor, para ello, el país cuenta también con sus medios y los profesionales que los integran.     </a:t>
            </a:r>
          </a:p>
          <a:p>
            <a:r>
              <a:rPr lang="es-ES" dirty="0"/>
              <a:t> </a:t>
            </a:r>
          </a:p>
        </p:txBody>
      </p:sp>
      <p:sp>
        <p:nvSpPr>
          <p:cNvPr id="7" name="Rectángulo 6"/>
          <p:cNvSpPr/>
          <p:nvPr/>
        </p:nvSpPr>
        <p:spPr>
          <a:xfrm>
            <a:off x="-1" y="-306046"/>
            <a:ext cx="10080625" cy="10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04021" y="0"/>
            <a:ext cx="9272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bg1"/>
                </a:solidFill>
              </a:rPr>
              <a:t>Resumen</a:t>
            </a:r>
          </a:p>
        </p:txBody>
      </p:sp>
    </p:spTree>
    <p:extLst>
      <p:ext uri="{BB962C8B-B14F-4D97-AF65-F5344CB8AC3E}">
        <p14:creationId xmlns:p14="http://schemas.microsoft.com/office/powerpoint/2010/main" val="20548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7011</TotalTime>
  <Words>836</Words>
  <Application>Microsoft Office PowerPoint</Application>
  <PresentationFormat>Personalizado</PresentationFormat>
  <Paragraphs>79</Paragraphs>
  <Slides>10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Amalio</dc:creator>
  <dc:description/>
  <cp:lastModifiedBy>Belkys</cp:lastModifiedBy>
  <cp:revision>631</cp:revision>
  <cp:lastPrinted>2025-02-11T23:30:29Z</cp:lastPrinted>
  <dcterms:modified xsi:type="dcterms:W3CDTF">2025-02-11T23:40:29Z</dcterms:modified>
  <dc:language>es-CU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