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91" r:id="rId3"/>
    <p:sldId id="495" r:id="rId4"/>
    <p:sldId id="494" r:id="rId5"/>
    <p:sldId id="496" r:id="rId6"/>
    <p:sldId id="261" r:id="rId7"/>
    <p:sldId id="263" r:id="rId8"/>
    <p:sldId id="492" r:id="rId9"/>
    <p:sldId id="497" r:id="rId10"/>
    <p:sldId id="505" r:id="rId11"/>
    <p:sldId id="257" r:id="rId12"/>
    <p:sldId id="498" r:id="rId13"/>
    <p:sldId id="499" r:id="rId14"/>
    <p:sldId id="500" r:id="rId15"/>
    <p:sldId id="501" r:id="rId16"/>
    <p:sldId id="502" r:id="rId17"/>
    <p:sldId id="503" r:id="rId18"/>
  </p:sldIdLst>
  <p:sldSz cx="12192000" cy="6858000"/>
  <p:notesSz cx="6858000" cy="9144000"/>
  <p:defaultTextStyle>
    <a:defPPr>
      <a:defRPr lang="es-C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7"/>
    <p:restoredTop sz="94615"/>
  </p:normalViewPr>
  <p:slideViewPr>
    <p:cSldViewPr snapToGrid="0">
      <p:cViewPr varScale="1">
        <p:scale>
          <a:sx n="80" d="100"/>
          <a:sy n="80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DA2E5-E529-7663-762B-87671250A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5A3A79-7225-4F68-AB2B-8B882F6B2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A4794-C41C-1675-22A6-AF3D9EE6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0F05AC-D28D-0006-F4D1-6EB02794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C1CD44-35A9-F45F-8043-1CBC94A0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038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6C5C5-7F5C-E9A9-41DE-6DD7AB9B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888BA2-4179-859C-5A79-297D2550F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1E4A2-16FC-FF0B-2413-4A5C350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870007-BF86-795A-01C2-1BF3E294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909761-CD3C-2638-C947-B98097D8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032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A01A9E5-0608-E9A6-6D3B-307C005527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A9CB270-14E5-E059-9DA0-4E6941413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792D9F-2D67-AE4E-88F8-A94DE0904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0BFE6B-FB92-1A77-4E6B-1CF5D752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34D46C-C31C-AB62-BC57-8568FC5A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590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o del título"/>
          <p:cNvSpPr txBox="1">
            <a:spLocks noGrp="1"/>
          </p:cNvSpPr>
          <p:nvPr>
            <p:ph type="title"/>
          </p:nvPr>
        </p:nvSpPr>
        <p:spPr>
          <a:xfrm>
            <a:off x="415612" y="992765"/>
            <a:ext cx="11360801" cy="2736804"/>
          </a:xfrm>
          <a:prstGeom prst="rect">
            <a:avLst/>
          </a:prstGeom>
        </p:spPr>
        <p:txBody>
          <a:bodyPr anchor="b"/>
          <a:lstStyle>
            <a:lvl1pPr algn="ctr">
              <a:defRPr sz="6933"/>
            </a:lvl1pPr>
          </a:lstStyle>
          <a:p>
            <a:r>
              <a:t>Texto del título</a:t>
            </a:r>
          </a:p>
        </p:txBody>
      </p:sp>
      <p:sp>
        <p:nvSpPr>
          <p:cNvPr id="6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15598" y="3778833"/>
            <a:ext cx="11360804" cy="1056803"/>
          </a:xfrm>
          <a:prstGeom prst="rect">
            <a:avLst/>
          </a:prstGeom>
        </p:spPr>
        <p:txBody>
          <a:bodyPr/>
          <a:lstStyle>
            <a:lvl1pPr marL="304792" indent="-152396" algn="ctr">
              <a:lnSpc>
                <a:spcPct val="100000"/>
              </a:lnSpc>
              <a:buClrTx/>
              <a:buSzTx/>
              <a:buFontTx/>
              <a:buNone/>
              <a:defRPr sz="3733"/>
            </a:lvl1pPr>
            <a:lvl2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2pPr>
            <a:lvl3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3pPr>
            <a:lvl4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4pPr>
            <a:lvl5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6718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CC9B3-B692-437E-752B-55A5EF66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145E74-A9C3-8A9A-8C7B-B87C5501E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B4AED5-FB14-3811-EABD-7556FE56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740CF-F668-9D4E-AC66-6F3F41F5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728747-B740-E7F8-AAB4-5B0B0B39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164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A58C4-ADDC-A690-4083-2BB0A897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649B31-8F43-9BF4-0537-7588F4FA2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2874F-3926-E5FB-E0D4-DA6C376F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63ADDD-E514-0EC5-6867-B682939C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1AF0B9-8490-2137-0C7D-CBF729E2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342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2DB5E-4E59-6E95-C19B-5E63FB16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A2EE85-9ACA-9012-34A3-1886DE8C1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CCBE2-538F-EF81-D0F0-972E13C1A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DB168B-77E0-A992-6992-2F1A2473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63EC18-2123-EF8E-3350-4DE78511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83F479-17C4-71CD-291A-9C5880D9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092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BDACA-BFF9-90D0-63C5-0BF052E8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C96040-FF2E-25FB-D029-51E78ED6F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4E74DD-1598-6498-C276-B5FCEDFB9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DED6ED-36F9-03D5-D722-89F87E50E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8AC17E-235C-2FC1-4DC2-9CDC8C22A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EB83FF1-7B0E-9BCB-9227-1897B2D2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1C1AC0-492A-A5F4-CDE4-593CB3E5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8DF45A-11B2-6EDE-E08E-C2F3FC07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678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606E4-B0F7-83A5-823D-0ABECBB5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2280AB8-973E-F944-B1D1-90EA7E60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318D8D1-4449-A30C-C75E-12C61DC6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B27E51-EEAF-2F9C-8494-301E15A7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21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31C19F-FA18-8667-A010-A7AABAAD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03A1F0-EB26-D736-65C7-F79FB433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59CBD6-E6D4-37DE-235C-1561AFE3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549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939F1-191B-F3F6-AB0A-51D5331E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D615A4-D8BC-7AB7-4A9A-4E453028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0FB1B0-0B80-DEEB-48CF-B12DABA24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144FD2-E226-A1C5-FB0F-46DDA513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66AEE5-FE4C-A283-1B8E-48386BBD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2611C5-5BB9-7621-2E2D-ECE60DC3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596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DC502-10C8-34EE-8AFF-34C8E8FF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72C3B3-6396-F1B3-EF57-F0FA83E04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5E9220-BC16-170F-C711-7837701D4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0ED350-BCFC-7C9E-0600-57FFBDCA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46C45A-8E45-4FF2-2C05-B240D2A8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878497-3CCE-992C-D273-992882F0E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82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370D58-66F3-9A40-BD2D-3C6FF7A0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E74F77-8E4B-4085-0BF3-DCD078894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54C724-9BB3-606A-D21E-53D5A9A03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6F5AB0-FC8F-A744-B05E-AE81B6CE2A7A}" type="datetimeFigureOut">
              <a:rPr lang="es-ES_tradnl" smtClean="0"/>
              <a:t>13/02/2025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CA284-7ACA-2F78-2D1C-31CF28075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29146-FF20-854E-F16B-7438A5D67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093B3-742D-2042-BE8B-01746968D14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455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D8586B-4928-7AC5-193E-7FE7F0B73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989"/>
            <a:ext cx="12132732" cy="69329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B2FB1D-8B00-4AE7-AD7E-45F8F7265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138364"/>
            <a:ext cx="9922933" cy="3060170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es-ES" sz="7200" b="1" spc="3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69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ineludible realidad de lo virtual</a:t>
            </a:r>
            <a:r>
              <a:rPr lang="es-CU" sz="7200" b="1" spc="3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6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7200" b="1" spc="3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50800" dir="5400000" algn="ctr" rotWithShape="0">
                  <a:srgbClr val="000000">
                    <a:alpha val="69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8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CFBA6A-B1B0-0091-AD96-301F9B618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7" y="0"/>
            <a:ext cx="12152963" cy="6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85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7EB933-2C7E-6DA3-FC66-4C0E819B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92804"/>
            <a:ext cx="10969911" cy="67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36D6C9-1C62-3B14-713B-602A96FE1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"/>
            <a:ext cx="12192000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10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9FA0C1F-3184-FCC0-012F-929E9C122C38}"/>
              </a:ext>
            </a:extLst>
          </p:cNvPr>
          <p:cNvSpPr txBox="1"/>
          <p:nvPr/>
        </p:nvSpPr>
        <p:spPr>
          <a:xfrm>
            <a:off x="1025236" y="1108364"/>
            <a:ext cx="103909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. Conocer a la audiencia: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Segmentación (gestión de la fragmentación)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Utiliza herramientas de análisis para segmentar a </a:t>
            </a:r>
            <a:r>
              <a:rPr lang="es-MX" sz="2400" dirty="0">
                <a:solidFill>
                  <a:srgbClr val="000000"/>
                </a:solidFill>
              </a:rPr>
              <a:t>la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audiencia de manera precisa. Esto ayudará a crear contenido adaptado a las necesidades, intereses y comportamientos de cada grupo.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Escucha activa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Monitorizar comentarios, interacciones en redes sociales, y otros puntos de contacto para conocer qué espera y necesita </a:t>
            </a:r>
            <a:r>
              <a:rPr lang="es-MX" sz="2400" dirty="0">
                <a:solidFill>
                  <a:srgbClr val="000000"/>
                </a:solidFill>
              </a:rPr>
              <a:t>la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audiencia.</a:t>
            </a:r>
          </a:p>
          <a:p>
            <a:pPr algn="l"/>
            <a:endParaRPr lang="es-MX" sz="24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2. Definir objetivos claros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Metas específicas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Definir metas claras y medibles (por ejemplo, aumentar la tasa de conversión, incrementar la interacción en redes, mejorar el posicionamiento SEO, etc.) y ajusta </a:t>
            </a:r>
            <a:r>
              <a:rPr lang="es-MX" sz="2400" dirty="0">
                <a:solidFill>
                  <a:srgbClr val="000000"/>
                </a:solidFill>
              </a:rPr>
              <a:t>la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estrategia en función de los resultados.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KPIs adecuados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Establece indicadores clave de rendimiento que ayuden a medir el éxito de </a:t>
            </a:r>
            <a:r>
              <a:rPr lang="es-MX" sz="2400" dirty="0">
                <a:solidFill>
                  <a:srgbClr val="000000"/>
                </a:solidFill>
              </a:rPr>
              <a:t>la 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estrategia de contenidos.</a:t>
            </a:r>
          </a:p>
        </p:txBody>
      </p:sp>
    </p:spTree>
    <p:extLst>
      <p:ext uri="{BB962C8B-B14F-4D97-AF65-F5344CB8AC3E}">
        <p14:creationId xmlns:p14="http://schemas.microsoft.com/office/powerpoint/2010/main" val="24992070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59EB5E0-9896-9663-BA12-4A61F23ACAA8}"/>
              </a:ext>
            </a:extLst>
          </p:cNvPr>
          <p:cNvSpPr txBox="1"/>
          <p:nvPr/>
        </p:nvSpPr>
        <p:spPr>
          <a:xfrm>
            <a:off x="1163781" y="1166750"/>
            <a:ext cx="987829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3. Crear contenido de valor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Utiliza formatos variados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No limitarse solo a texto. Combinar blogs, videos, infografías, podcasts, directas y otras para mantener a </a:t>
            </a:r>
            <a:r>
              <a:rPr lang="es-MX" sz="2400" dirty="0">
                <a:solidFill>
                  <a:srgbClr val="000000"/>
                </a:solidFill>
              </a:rPr>
              <a:t>la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audiencia interesada.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Centrado en el usuario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Asegurarse de que el contenido sea relevante, útil, interesante y de alta calidad. La experiencia del usuario debe ser la prioridad.</a:t>
            </a:r>
          </a:p>
          <a:p>
            <a:pPr algn="l"/>
            <a:endParaRPr lang="es-MX" sz="24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4. Optimizar para SEO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Palabras clave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Investigar y utilizar palabras clave que estén alineadas con los intereses de </a:t>
            </a:r>
            <a:r>
              <a:rPr lang="es-MX" sz="2400" dirty="0">
                <a:solidFill>
                  <a:srgbClr val="000000"/>
                </a:solidFill>
              </a:rPr>
              <a:t>la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audiencia y con los términos de búsqueda que usan.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Tendencias de búsqueda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Mantenerse actualizado con las tendencias de búsqueda y ajustar el contenido para maximizar el tráfico orgánico.</a:t>
            </a:r>
          </a:p>
        </p:txBody>
      </p:sp>
    </p:spTree>
    <p:extLst>
      <p:ext uri="{BB962C8B-B14F-4D97-AF65-F5344CB8AC3E}">
        <p14:creationId xmlns:p14="http://schemas.microsoft.com/office/powerpoint/2010/main" val="21346149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B993206-50A6-67AF-273D-811737912877}"/>
              </a:ext>
            </a:extLst>
          </p:cNvPr>
          <p:cNvSpPr txBox="1"/>
          <p:nvPr/>
        </p:nvSpPr>
        <p:spPr>
          <a:xfrm>
            <a:off x="1191491" y="1305250"/>
            <a:ext cx="915785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5. Publicar con regularidad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Calendario editorial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Desarrolla un calendario editorial que permita una publicación constante. Esto asegura que </a:t>
            </a:r>
            <a:r>
              <a:rPr lang="es-MX" sz="2400" dirty="0">
                <a:solidFill>
                  <a:srgbClr val="000000"/>
                </a:solidFill>
              </a:rPr>
              <a:t>la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audiencia se mantenga comprometida y regrese por más.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Consistencia de voz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Mantenerse una voz consistente en todos los canales digitales, para construir identidad y confianza.</a:t>
            </a:r>
          </a:p>
          <a:p>
            <a:pPr algn="l"/>
            <a:endParaRPr lang="es-MX" sz="24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6. Adaptarse a diferentes plataformas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Plataformas diversas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Cada red social tiene un estilo y formato diferente. Adaptar el contenido al canal (Instagram, Youtube, Twitter, etc.) para optimizar el impacto.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Multicanalidad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Amplificar el alcance utilizando múltiples canales de distribución, como newsletters, blogs, videos en vivo y podcasts.</a:t>
            </a:r>
          </a:p>
        </p:txBody>
      </p:sp>
    </p:spTree>
    <p:extLst>
      <p:ext uri="{BB962C8B-B14F-4D97-AF65-F5344CB8AC3E}">
        <p14:creationId xmlns:p14="http://schemas.microsoft.com/office/powerpoint/2010/main" val="39977991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59D23A0-DFBE-E932-7382-18786FE0B686}"/>
              </a:ext>
            </a:extLst>
          </p:cNvPr>
          <p:cNvSpPr txBox="1"/>
          <p:nvPr/>
        </p:nvSpPr>
        <p:spPr>
          <a:xfrm>
            <a:off x="1385455" y="889610"/>
            <a:ext cx="962890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7. Fomentar la interacción y el compromiso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Llamadas a la acción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Incluir llamadas a la acción claras y atractivas en cada contenido para fomentar la interacción.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Responde a los comentarios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La interacción directa es crucial. Responder preguntas, agradecer comentarios y fomentar una comunidad activa.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MX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8. Analizar y ajustar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Evaluar resultados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Revisar el rendimiento del contenido a través de análisis de métricas (por ejemplo, tráfico web, tiempo de permanencia, tasa de rebote, etc.).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Ajuste continuo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No dudar en ajustar la estrategia según los datos recopilados. El mundo digital está en constante cambio, por lo que se debe ser flexible.</a:t>
            </a:r>
          </a:p>
        </p:txBody>
      </p:sp>
    </p:spTree>
    <p:extLst>
      <p:ext uri="{BB962C8B-B14F-4D97-AF65-F5344CB8AC3E}">
        <p14:creationId xmlns:p14="http://schemas.microsoft.com/office/powerpoint/2010/main" val="32322843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1CB5A27-8189-CB14-B41B-67E8D0E4E15F}"/>
              </a:ext>
            </a:extLst>
          </p:cNvPr>
          <p:cNvSpPr txBox="1"/>
          <p:nvPr/>
        </p:nvSpPr>
        <p:spPr>
          <a:xfrm>
            <a:off x="1233055" y="1582249"/>
            <a:ext cx="101276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9. Innovación constante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Tendencias emergentes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Explorar y experimentar con nuevas tecnologías o formatos, como inteligencia artificial, realidad aumentada, chatbots, o contenido interactivo.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Creatividad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Involucrar al equipo para generar ideas frescas y fuera de lo común. La creatividad puede hacer que </a:t>
            </a:r>
            <a:r>
              <a:rPr lang="es-MX" sz="2400" dirty="0">
                <a:solidFill>
                  <a:srgbClr val="000000"/>
                </a:solidFill>
              </a:rPr>
              <a:t>el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 contenido se destaque entre la multitud.</a:t>
            </a:r>
          </a:p>
          <a:p>
            <a:pPr algn="l"/>
            <a:endParaRPr lang="es-MX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10. Cuidar la calidad sobre la cantidad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MX" sz="2400" b="1" i="0" u="none" strike="noStrike" dirty="0">
                <a:solidFill>
                  <a:srgbClr val="000000"/>
                </a:solidFill>
                <a:effectLst/>
              </a:rPr>
              <a:t>Enfoque en la calidad</a:t>
            </a:r>
            <a:r>
              <a:rPr lang="es-MX" sz="2400" b="0" i="0" u="none" strike="noStrike" dirty="0">
                <a:solidFill>
                  <a:srgbClr val="000000"/>
                </a:solidFill>
                <a:effectLst/>
              </a:rPr>
              <a:t>: Priorizar la creación de contenido valioso y bien hecho por encima de la cantidad. Esto construye una mejor reputación y genera más confianza.</a:t>
            </a:r>
          </a:p>
        </p:txBody>
      </p:sp>
    </p:spTree>
    <p:extLst>
      <p:ext uri="{BB962C8B-B14F-4D97-AF65-F5344CB8AC3E}">
        <p14:creationId xmlns:p14="http://schemas.microsoft.com/office/powerpoint/2010/main" val="4058922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457AA71-C0E7-8F9F-BDAF-E75D6C0B7C35}"/>
              </a:ext>
            </a:extLst>
          </p:cNvPr>
          <p:cNvSpPr txBox="1"/>
          <p:nvPr/>
        </p:nvSpPr>
        <p:spPr>
          <a:xfrm>
            <a:off x="2119746" y="2369128"/>
            <a:ext cx="84930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Algunos rasgos del ecosistema digital</a:t>
            </a:r>
            <a:br>
              <a:rPr lang="es-ES_tradnl" sz="3200" dirty="0"/>
            </a:br>
            <a:endParaRPr lang="es-ES_tradn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Escucha social en el escenario digital cubano</a:t>
            </a:r>
            <a:br>
              <a:rPr lang="es-ES_tradnl" sz="3200" dirty="0"/>
            </a:br>
            <a:endParaRPr lang="es-ES_tradn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 Estrategia editorial de los medios</a:t>
            </a:r>
          </a:p>
        </p:txBody>
      </p:sp>
    </p:spTree>
    <p:extLst>
      <p:ext uri="{BB962C8B-B14F-4D97-AF65-F5344CB8AC3E}">
        <p14:creationId xmlns:p14="http://schemas.microsoft.com/office/powerpoint/2010/main" val="221465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841AE41-2176-C0C8-210F-F3898FC3A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B343A8-4BB2-F713-D10C-27C60B27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1-Nuevo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paradigma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comunicacional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MMC a la MM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3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8071475-AE29-3629-1A29-913E01E55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415" y="290762"/>
            <a:ext cx="7077640" cy="62460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124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E647B-6D53-69D8-3054-FADA50D8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2.-Es la organización, estúpido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B79EF7-A75F-4C73-CAB9-24350FE3E79F}"/>
              </a:ext>
            </a:extLst>
          </p:cNvPr>
          <p:cNvSpPr txBox="1"/>
          <p:nvPr/>
        </p:nvSpPr>
        <p:spPr>
          <a:xfrm>
            <a:off x="1903961" y="3796507"/>
            <a:ext cx="79189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Internet</a:t>
            </a:r>
            <a:r>
              <a:rPr lang="es-MX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es la estructura organizativa y el instrumento de comunicación que permite la flexibilidad y la temporalidad de la movilización, pero manteniendo al mismo tiempo un carácter de coordinación y una capacidad de enfoque de esa movilización.</a:t>
            </a:r>
          </a:p>
          <a:p>
            <a:endParaRPr lang="es-MX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s-ES_tradnl" b="1" dirty="0"/>
              <a:t>Es un medio de organización, </a:t>
            </a:r>
            <a:r>
              <a:rPr lang="es-ES_tradnl" b="1" dirty="0" err="1"/>
              <a:t>comunicación</a:t>
            </a:r>
            <a:r>
              <a:rPr lang="es-ES_tradnl" b="1" dirty="0"/>
              <a:t> e </a:t>
            </a:r>
            <a:r>
              <a:rPr lang="es-ES_tradnl" b="1" dirty="0" err="1"/>
              <a:t>interacción</a:t>
            </a:r>
            <a:r>
              <a:rPr lang="es-ES_tradnl" b="1" dirty="0"/>
              <a:t> social.</a:t>
            </a:r>
          </a:p>
          <a:p>
            <a:endParaRPr lang="es-ES_tradnl" b="1" dirty="0"/>
          </a:p>
          <a:p>
            <a:r>
              <a:rPr lang="es-ES_tradnl" i="1" dirty="0"/>
              <a:t>Fuente: Manuel Castells, “Internet y sociedad red” (2001)</a:t>
            </a:r>
          </a:p>
        </p:txBody>
      </p:sp>
      <p:pic>
        <p:nvPicPr>
          <p:cNvPr id="8" name="Picture 2" descr="News: Manuel Castells appointed Minister of Universities">
            <a:extLst>
              <a:ext uri="{FF2B5EF4-FFF2-40B4-BE49-F238E27FC236}">
                <a16:creationId xmlns:a16="http://schemas.microsoft.com/office/drawing/2014/main" id="{A888DD75-56BD-CA0F-69D8-6570E965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25" y="1489232"/>
            <a:ext cx="7781290" cy="230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49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DFAE4-C3BF-3567-5C8B-F7DBA605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3.- Internet no es Marte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114895-AAC7-A09E-4A71-C8EF1151A53F}"/>
              </a:ext>
            </a:extLst>
          </p:cNvPr>
          <p:cNvSpPr txBox="1"/>
          <p:nvPr/>
        </p:nvSpPr>
        <p:spPr>
          <a:xfrm>
            <a:off x="1492424" y="4382732"/>
            <a:ext cx="61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Web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FB5446-DF88-AF5B-958C-9E7E2E9AD90C}"/>
              </a:ext>
            </a:extLst>
          </p:cNvPr>
          <p:cNvSpPr txBox="1"/>
          <p:nvPr/>
        </p:nvSpPr>
        <p:spPr>
          <a:xfrm>
            <a:off x="3071813" y="4499666"/>
            <a:ext cx="80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Netflix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1B2DFE-033B-4332-6132-92D66F31943D}"/>
              </a:ext>
            </a:extLst>
          </p:cNvPr>
          <p:cNvSpPr txBox="1"/>
          <p:nvPr/>
        </p:nvSpPr>
        <p:spPr>
          <a:xfrm>
            <a:off x="4572000" y="4447267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Twitter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69052-3E53-39C0-D040-5BC9F52DF9EC}"/>
              </a:ext>
            </a:extLst>
          </p:cNvPr>
          <p:cNvSpPr txBox="1"/>
          <p:nvPr/>
        </p:nvSpPr>
        <p:spPr>
          <a:xfrm>
            <a:off x="7738710" y="448433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Facebook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4EEF8A-B3D6-9700-F378-2A9C6953C7B0}"/>
              </a:ext>
            </a:extLst>
          </p:cNvPr>
          <p:cNvSpPr txBox="1"/>
          <p:nvPr/>
        </p:nvSpPr>
        <p:spPr>
          <a:xfrm>
            <a:off x="5700889" y="4646420"/>
            <a:ext cx="94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Amazon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7244FF-4C51-31CE-D45B-F577B3733F2D}"/>
              </a:ext>
            </a:extLst>
          </p:cNvPr>
          <p:cNvSpPr txBox="1"/>
          <p:nvPr/>
        </p:nvSpPr>
        <p:spPr>
          <a:xfrm>
            <a:off x="6793379" y="445450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Uber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1DDA218-A9D1-4780-FCA6-8DE170EE1788}"/>
              </a:ext>
            </a:extLst>
          </p:cNvPr>
          <p:cNvSpPr txBox="1"/>
          <p:nvPr/>
        </p:nvSpPr>
        <p:spPr>
          <a:xfrm>
            <a:off x="1214438" y="556891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Odio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47126C8-643C-8767-CF2E-4C399FE8D52B}"/>
              </a:ext>
            </a:extLst>
          </p:cNvPr>
          <p:cNvSpPr txBox="1"/>
          <p:nvPr/>
        </p:nvSpPr>
        <p:spPr>
          <a:xfrm>
            <a:off x="2313356" y="575357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Alegría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812DC29-A926-24D8-C228-1EBC71A9FF28}"/>
              </a:ext>
            </a:extLst>
          </p:cNvPr>
          <p:cNvSpPr txBox="1"/>
          <p:nvPr/>
        </p:nvSpPr>
        <p:spPr>
          <a:xfrm>
            <a:off x="3786184" y="580436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Violencia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7994F1C-EC74-A336-129E-6C03D42E2B2F}"/>
              </a:ext>
            </a:extLst>
          </p:cNvPr>
          <p:cNvSpPr txBox="1"/>
          <p:nvPr/>
        </p:nvSpPr>
        <p:spPr>
          <a:xfrm>
            <a:off x="5500680" y="5822530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Altruismo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A093D86-3513-4126-39B1-C6ECF5BEE469}"/>
              </a:ext>
            </a:extLst>
          </p:cNvPr>
          <p:cNvSpPr txBox="1"/>
          <p:nvPr/>
        </p:nvSpPr>
        <p:spPr>
          <a:xfrm>
            <a:off x="7096242" y="5753577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Solidaridad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04BD89F-E77F-BA69-0C8B-6DA52400E8B6}"/>
              </a:ext>
            </a:extLst>
          </p:cNvPr>
          <p:cNvSpPr txBox="1"/>
          <p:nvPr/>
        </p:nvSpPr>
        <p:spPr>
          <a:xfrm>
            <a:off x="8429622" y="5709640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Desigualdad</a:t>
            </a:r>
          </a:p>
        </p:txBody>
      </p:sp>
      <p:cxnSp>
        <p:nvCxnSpPr>
          <p:cNvPr id="43" name="Conector curvado 42">
            <a:extLst>
              <a:ext uri="{FF2B5EF4-FFF2-40B4-BE49-F238E27FC236}">
                <a16:creationId xmlns:a16="http://schemas.microsoft.com/office/drawing/2014/main" id="{B47CD678-8D62-29E0-B637-D17E71A67175}"/>
              </a:ext>
            </a:extLst>
          </p:cNvPr>
          <p:cNvCxnSpPr/>
          <p:nvPr/>
        </p:nvCxnSpPr>
        <p:spPr>
          <a:xfrm rot="5400000">
            <a:off x="-460357" y="3767571"/>
            <a:ext cx="2597111" cy="12700"/>
          </a:xfrm>
          <a:prstGeom prst="curvedConnector3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D2F229E-7058-FC49-FF36-76FB6DBA1424}"/>
              </a:ext>
            </a:extLst>
          </p:cNvPr>
          <p:cNvSpPr txBox="1"/>
          <p:nvPr/>
        </p:nvSpPr>
        <p:spPr>
          <a:xfrm>
            <a:off x="8929509" y="446983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Instagrm</a:t>
            </a:r>
            <a:endParaRPr lang="es-ES_tradnl" dirty="0"/>
          </a:p>
        </p:txBody>
      </p:sp>
      <p:pic>
        <p:nvPicPr>
          <p:cNvPr id="22" name="Marcador de contenido 21">
            <a:extLst>
              <a:ext uri="{FF2B5EF4-FFF2-40B4-BE49-F238E27FC236}">
                <a16:creationId xmlns:a16="http://schemas.microsoft.com/office/drawing/2014/main" id="{236AE8C3-9347-25D5-8E5E-F56BEC953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188" y="1336634"/>
            <a:ext cx="8530508" cy="4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9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DD685-0D07-83E2-2349-841F8D40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4 Internet, no vale el sentido común</a:t>
            </a:r>
          </a:p>
        </p:txBody>
      </p:sp>
      <p:pic>
        <p:nvPicPr>
          <p:cNvPr id="5122" name="Picture 2" descr="Informazioni generate su Internet in un minuto">
            <a:extLst>
              <a:ext uri="{FF2B5EF4-FFF2-40B4-BE49-F238E27FC236}">
                <a16:creationId xmlns:a16="http://schemas.microsoft.com/office/drawing/2014/main" id="{9FE08F3E-5B5E-776B-5A44-8837CB3638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94" y="1589088"/>
            <a:ext cx="65084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a era del Zettabyte: ¿Cuántos bytes hay en un zettabyte, y cómo nos  afecta? – NeoTeo">
            <a:extLst>
              <a:ext uri="{FF2B5EF4-FFF2-40B4-BE49-F238E27FC236}">
                <a16:creationId xmlns:a16="http://schemas.microsoft.com/office/drawing/2014/main" id="{AE789E9C-A26F-B5B1-A112-06E41872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14" y="5181824"/>
            <a:ext cx="2152275" cy="12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ptura_de_pantalla_2014-01-13_a_las_14-58-12">
            <a:extLst>
              <a:ext uri="{FF2B5EF4-FFF2-40B4-BE49-F238E27FC236}">
                <a16:creationId xmlns:a16="http://schemas.microsoft.com/office/drawing/2014/main" id="{5C3B4C48-8917-17E4-8518-11628211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84" y="3680700"/>
            <a:ext cx="2680892" cy="13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75 Zettabytes By 2025">
            <a:extLst>
              <a:ext uri="{FF2B5EF4-FFF2-40B4-BE49-F238E27FC236}">
                <a16:creationId xmlns:a16="http://schemas.microsoft.com/office/drawing/2014/main" id="{F69D19C6-1666-E57F-37A0-C5F4F3CA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52" y="1579610"/>
            <a:ext cx="4197648" cy="20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2E10BD7-234F-D126-1FF7-B4A51CA8F216}"/>
              </a:ext>
            </a:extLst>
          </p:cNvPr>
          <p:cNvSpPr txBox="1"/>
          <p:nvPr/>
        </p:nvSpPr>
        <p:spPr>
          <a:xfrm>
            <a:off x="1471613" y="5940426"/>
            <a:ext cx="243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Fuente: </a:t>
            </a:r>
            <a:r>
              <a:rPr lang="es-ES_tradnl" dirty="0" err="1"/>
              <a:t>Xataca</a:t>
            </a:r>
            <a:r>
              <a:rPr lang="es-ES_tradnl" dirty="0"/>
              <a:t> </a:t>
            </a:r>
            <a:r>
              <a:rPr lang="es-ES_tradnl" dirty="0" err="1"/>
              <a:t>Movil</a:t>
            </a:r>
            <a:r>
              <a:rPr lang="es-ES_tradnl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84500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7C805A-9A06-F344-0988-DF096F89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58" y="643467"/>
            <a:ext cx="9442484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8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5EED2-3BE7-DF8A-BE69-474FC8CD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B4ED21E-98BA-9EA6-E90B-DE82AF97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452" y="365124"/>
            <a:ext cx="10775853" cy="57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15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713</Words>
  <Application>Microsoft Office PowerPoint</Application>
  <PresentationFormat>Panorámica</PresentationFormat>
  <Paragraphs>61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Arial</vt:lpstr>
      <vt:lpstr>Tema de Office</vt:lpstr>
      <vt:lpstr>La ineludible realidad de lo virtual </vt:lpstr>
      <vt:lpstr>Presentación de PowerPoint</vt:lpstr>
      <vt:lpstr>1-Nuevo paradigma comunicacional: De los MMC a la MM</vt:lpstr>
      <vt:lpstr>Presentación de PowerPoint</vt:lpstr>
      <vt:lpstr>2.-Es la organización, estúpido</vt:lpstr>
      <vt:lpstr>3.- Internet no es Marte</vt:lpstr>
      <vt:lpstr>4 Internet, no vale el sentido común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Pertierra</dc:creator>
  <cp:lastModifiedBy>Flor</cp:lastModifiedBy>
  <cp:revision>27</cp:revision>
  <dcterms:created xsi:type="dcterms:W3CDTF">2024-12-17T03:32:49Z</dcterms:created>
  <dcterms:modified xsi:type="dcterms:W3CDTF">2025-02-13T13:35:05Z</dcterms:modified>
</cp:coreProperties>
</file>