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1" r:id="rId3"/>
    <p:sldId id="269" r:id="rId4"/>
    <p:sldId id="259" r:id="rId5"/>
    <p:sldId id="260" r:id="rId6"/>
    <p:sldId id="261" r:id="rId7"/>
    <p:sldId id="262" r:id="rId8"/>
    <p:sldId id="264" r:id="rId9"/>
    <p:sldId id="270" r:id="rId10"/>
    <p:sldId id="266" r:id="rId11"/>
    <p:sldId id="265" r:id="rId12"/>
    <p:sldId id="263"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image" Target="../media/image6.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55B964-C311-4DCB-B6C0-DB118BC40380}"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es-ES"/>
        </a:p>
      </dgm:t>
    </dgm:pt>
    <dgm:pt modelId="{EDF8B68F-DB07-4FD8-874C-7F93F321961E}">
      <dgm:prSet/>
      <dgm:spPr/>
      <dgm:t>
        <a:bodyPr/>
        <a:lstStyle/>
        <a:p>
          <a:r>
            <a:rPr lang="es-ES" dirty="0" smtClean="0"/>
            <a:t>La agenda política</a:t>
          </a:r>
          <a:endParaRPr lang="en-US" dirty="0"/>
        </a:p>
      </dgm:t>
    </dgm:pt>
    <dgm:pt modelId="{786F291D-A8D3-4DD6-A109-16776EFBF9AC}" type="parTrans" cxnId="{295D0BED-A842-464B-87B9-2EF7479B450B}">
      <dgm:prSet/>
      <dgm:spPr/>
      <dgm:t>
        <a:bodyPr/>
        <a:lstStyle/>
        <a:p>
          <a:endParaRPr lang="es-ES"/>
        </a:p>
      </dgm:t>
    </dgm:pt>
    <dgm:pt modelId="{4004220B-1B92-4D99-9BDD-7FA3A34A4910}" type="sibTrans" cxnId="{295D0BED-A842-464B-87B9-2EF7479B450B}">
      <dgm:prSet/>
      <dgm:spPr/>
      <dgm:t>
        <a:bodyPr/>
        <a:lstStyle/>
        <a:p>
          <a:endParaRPr lang="es-ES"/>
        </a:p>
      </dgm:t>
    </dgm:pt>
    <dgm:pt modelId="{8BC9CD79-B250-43A8-969B-53C020ABFA00}">
      <dgm:prSet/>
      <dgm:spPr/>
      <dgm:t>
        <a:bodyPr/>
        <a:lstStyle/>
        <a:p>
          <a:r>
            <a:rPr lang="es-ES" dirty="0" smtClean="0"/>
            <a:t>La agenda pública</a:t>
          </a:r>
          <a:endParaRPr lang="en-US" dirty="0"/>
        </a:p>
      </dgm:t>
    </dgm:pt>
    <dgm:pt modelId="{B7E1CAF4-75BD-4841-860F-28D4EE158229}" type="parTrans" cxnId="{A1026002-EE25-4B29-A705-6DCBB472EEAA}">
      <dgm:prSet/>
      <dgm:spPr/>
      <dgm:t>
        <a:bodyPr/>
        <a:lstStyle/>
        <a:p>
          <a:endParaRPr lang="es-ES"/>
        </a:p>
      </dgm:t>
    </dgm:pt>
    <dgm:pt modelId="{802688B9-A14A-49BB-A2A8-A4E15ECEE38F}" type="sibTrans" cxnId="{A1026002-EE25-4B29-A705-6DCBB472EEAA}">
      <dgm:prSet/>
      <dgm:spPr/>
      <dgm:t>
        <a:bodyPr/>
        <a:lstStyle/>
        <a:p>
          <a:endParaRPr lang="es-ES"/>
        </a:p>
      </dgm:t>
    </dgm:pt>
    <dgm:pt modelId="{1D2CFAF5-7FFE-4CBA-91EE-FCD3206D669C}">
      <dgm:prSet/>
      <dgm:spPr/>
      <dgm:t>
        <a:bodyPr/>
        <a:lstStyle/>
        <a:p>
          <a:r>
            <a:rPr lang="es-ES" dirty="0" smtClean="0"/>
            <a:t>La agenda mediática</a:t>
          </a:r>
          <a:endParaRPr lang="en-US" dirty="0"/>
        </a:p>
      </dgm:t>
    </dgm:pt>
    <dgm:pt modelId="{4C396E7E-9DD1-4AB5-AB7F-D666FD3F0BB3}" type="parTrans" cxnId="{F44AADF5-E907-4AC5-8260-032927884207}">
      <dgm:prSet/>
      <dgm:spPr/>
      <dgm:t>
        <a:bodyPr/>
        <a:lstStyle/>
        <a:p>
          <a:endParaRPr lang="es-ES"/>
        </a:p>
      </dgm:t>
    </dgm:pt>
    <dgm:pt modelId="{34C8AFC0-1415-4937-BA04-B5AF22E5EEFC}" type="sibTrans" cxnId="{F44AADF5-E907-4AC5-8260-032927884207}">
      <dgm:prSet/>
      <dgm:spPr/>
      <dgm:t>
        <a:bodyPr/>
        <a:lstStyle/>
        <a:p>
          <a:endParaRPr lang="es-ES"/>
        </a:p>
      </dgm:t>
    </dgm:pt>
    <dgm:pt modelId="{2DFDFB07-68D7-46A3-9B25-7238F0672C16}" type="pres">
      <dgm:prSet presAssocID="{DC55B964-C311-4DCB-B6C0-DB118BC40380}" presName="linear" presStyleCnt="0">
        <dgm:presLayoutVars>
          <dgm:dir/>
          <dgm:resizeHandles val="exact"/>
        </dgm:presLayoutVars>
      </dgm:prSet>
      <dgm:spPr/>
      <dgm:t>
        <a:bodyPr/>
        <a:lstStyle/>
        <a:p>
          <a:endParaRPr lang="es-ES"/>
        </a:p>
      </dgm:t>
    </dgm:pt>
    <dgm:pt modelId="{841D320B-0947-43D2-B55D-09A4B80F9124}" type="pres">
      <dgm:prSet presAssocID="{EDF8B68F-DB07-4FD8-874C-7F93F321961E}" presName="comp" presStyleCnt="0"/>
      <dgm:spPr/>
    </dgm:pt>
    <dgm:pt modelId="{76144F3C-3610-4BA9-87B9-02570F2D64A6}" type="pres">
      <dgm:prSet presAssocID="{EDF8B68F-DB07-4FD8-874C-7F93F321961E}" presName="box" presStyleLbl="node1" presStyleIdx="0" presStyleCnt="3"/>
      <dgm:spPr/>
      <dgm:t>
        <a:bodyPr/>
        <a:lstStyle/>
        <a:p>
          <a:endParaRPr lang="es-ES"/>
        </a:p>
      </dgm:t>
    </dgm:pt>
    <dgm:pt modelId="{0AC275E3-F2C9-496F-9290-007AF207AB81}" type="pres">
      <dgm:prSet presAssocID="{EDF8B68F-DB07-4FD8-874C-7F93F321961E}" presName="img"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t="-22000" b="-22000"/>
          </a:stretch>
        </a:blipFill>
      </dgm:spPr>
      <dgm:t>
        <a:bodyPr/>
        <a:lstStyle/>
        <a:p>
          <a:endParaRPr lang="es-ES"/>
        </a:p>
      </dgm:t>
    </dgm:pt>
    <dgm:pt modelId="{DB2546D6-F2FB-4ABA-ACC7-F85DBA314442}" type="pres">
      <dgm:prSet presAssocID="{EDF8B68F-DB07-4FD8-874C-7F93F321961E}" presName="text" presStyleLbl="node1" presStyleIdx="0" presStyleCnt="3">
        <dgm:presLayoutVars>
          <dgm:bulletEnabled val="1"/>
        </dgm:presLayoutVars>
      </dgm:prSet>
      <dgm:spPr/>
      <dgm:t>
        <a:bodyPr/>
        <a:lstStyle/>
        <a:p>
          <a:endParaRPr lang="es-ES"/>
        </a:p>
      </dgm:t>
    </dgm:pt>
    <dgm:pt modelId="{54F478BB-3D6C-4C9B-ABC0-1EF6537C5DA7}" type="pres">
      <dgm:prSet presAssocID="{4004220B-1B92-4D99-9BDD-7FA3A34A4910}" presName="spacer" presStyleCnt="0"/>
      <dgm:spPr/>
    </dgm:pt>
    <dgm:pt modelId="{09241BE9-1F9F-46A8-AC53-997689566F01}" type="pres">
      <dgm:prSet presAssocID="{1D2CFAF5-7FFE-4CBA-91EE-FCD3206D669C}" presName="comp" presStyleCnt="0"/>
      <dgm:spPr/>
    </dgm:pt>
    <dgm:pt modelId="{54506A87-B072-4E8E-B53A-A93624C1F4BA}" type="pres">
      <dgm:prSet presAssocID="{1D2CFAF5-7FFE-4CBA-91EE-FCD3206D669C}" presName="box" presStyleLbl="node1" presStyleIdx="1" presStyleCnt="3"/>
      <dgm:spPr/>
      <dgm:t>
        <a:bodyPr/>
        <a:lstStyle/>
        <a:p>
          <a:endParaRPr lang="es-ES"/>
        </a:p>
      </dgm:t>
    </dgm:pt>
    <dgm:pt modelId="{01C9232F-4BA8-4AB3-99BC-8EA1B2F5D248}" type="pres">
      <dgm:prSet presAssocID="{1D2CFAF5-7FFE-4CBA-91EE-FCD3206D669C}" presName="img"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4000" b="-4000"/>
          </a:stretch>
        </a:blipFill>
      </dgm:spPr>
      <dgm:t>
        <a:bodyPr/>
        <a:lstStyle/>
        <a:p>
          <a:endParaRPr lang="es-ES"/>
        </a:p>
      </dgm:t>
    </dgm:pt>
    <dgm:pt modelId="{9D258100-28AD-4968-AD52-E13AB3BC115A}" type="pres">
      <dgm:prSet presAssocID="{1D2CFAF5-7FFE-4CBA-91EE-FCD3206D669C}" presName="text" presStyleLbl="node1" presStyleIdx="1" presStyleCnt="3">
        <dgm:presLayoutVars>
          <dgm:bulletEnabled val="1"/>
        </dgm:presLayoutVars>
      </dgm:prSet>
      <dgm:spPr/>
      <dgm:t>
        <a:bodyPr/>
        <a:lstStyle/>
        <a:p>
          <a:endParaRPr lang="es-ES"/>
        </a:p>
      </dgm:t>
    </dgm:pt>
    <dgm:pt modelId="{11FA7E63-E675-4A69-81F0-CE5B49BA4CAF}" type="pres">
      <dgm:prSet presAssocID="{34C8AFC0-1415-4937-BA04-B5AF22E5EEFC}" presName="spacer" presStyleCnt="0"/>
      <dgm:spPr/>
    </dgm:pt>
    <dgm:pt modelId="{07A613AA-6B4C-41D6-BD1C-1AA3D13D4FA4}" type="pres">
      <dgm:prSet presAssocID="{8BC9CD79-B250-43A8-969B-53C020ABFA00}" presName="comp" presStyleCnt="0"/>
      <dgm:spPr/>
    </dgm:pt>
    <dgm:pt modelId="{0D37824F-AFF3-4337-BA7C-B2E3E4888807}" type="pres">
      <dgm:prSet presAssocID="{8BC9CD79-B250-43A8-969B-53C020ABFA00}" presName="box" presStyleLbl="node1" presStyleIdx="2" presStyleCnt="3"/>
      <dgm:spPr/>
      <dgm:t>
        <a:bodyPr/>
        <a:lstStyle/>
        <a:p>
          <a:endParaRPr lang="es-ES"/>
        </a:p>
      </dgm:t>
    </dgm:pt>
    <dgm:pt modelId="{0CE3C0C9-84CC-45CB-AAB1-FA38556BCE82}" type="pres">
      <dgm:prSet presAssocID="{8BC9CD79-B250-43A8-969B-53C020ABFA00}" presName="img" presStyleLbl="fg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14000" b="-14000"/>
          </a:stretch>
        </a:blipFill>
      </dgm:spPr>
      <dgm:t>
        <a:bodyPr/>
        <a:lstStyle/>
        <a:p>
          <a:endParaRPr lang="es-ES"/>
        </a:p>
      </dgm:t>
    </dgm:pt>
    <dgm:pt modelId="{FF87C8C2-DDFB-4430-92D5-1404447F12B6}" type="pres">
      <dgm:prSet presAssocID="{8BC9CD79-B250-43A8-969B-53C020ABFA00}" presName="text" presStyleLbl="node1" presStyleIdx="2" presStyleCnt="3">
        <dgm:presLayoutVars>
          <dgm:bulletEnabled val="1"/>
        </dgm:presLayoutVars>
      </dgm:prSet>
      <dgm:spPr/>
      <dgm:t>
        <a:bodyPr/>
        <a:lstStyle/>
        <a:p>
          <a:endParaRPr lang="es-ES"/>
        </a:p>
      </dgm:t>
    </dgm:pt>
  </dgm:ptLst>
  <dgm:cxnLst>
    <dgm:cxn modelId="{5109D19A-957B-4936-868C-70B3D4A083A3}" type="presOf" srcId="{8BC9CD79-B250-43A8-969B-53C020ABFA00}" destId="{FF87C8C2-DDFB-4430-92D5-1404447F12B6}" srcOrd="1" destOrd="0" presId="urn:microsoft.com/office/officeart/2005/8/layout/vList4"/>
    <dgm:cxn modelId="{38225173-8FD6-4281-B496-21D6789CB412}" type="presOf" srcId="{DC55B964-C311-4DCB-B6C0-DB118BC40380}" destId="{2DFDFB07-68D7-46A3-9B25-7238F0672C16}" srcOrd="0" destOrd="0" presId="urn:microsoft.com/office/officeart/2005/8/layout/vList4"/>
    <dgm:cxn modelId="{2D053A13-B50B-4338-A865-7C7E253D9870}" type="presOf" srcId="{1D2CFAF5-7FFE-4CBA-91EE-FCD3206D669C}" destId="{54506A87-B072-4E8E-B53A-A93624C1F4BA}" srcOrd="0" destOrd="0" presId="urn:microsoft.com/office/officeart/2005/8/layout/vList4"/>
    <dgm:cxn modelId="{F44AADF5-E907-4AC5-8260-032927884207}" srcId="{DC55B964-C311-4DCB-B6C0-DB118BC40380}" destId="{1D2CFAF5-7FFE-4CBA-91EE-FCD3206D669C}" srcOrd="1" destOrd="0" parTransId="{4C396E7E-9DD1-4AB5-AB7F-D666FD3F0BB3}" sibTransId="{34C8AFC0-1415-4937-BA04-B5AF22E5EEFC}"/>
    <dgm:cxn modelId="{A1026002-EE25-4B29-A705-6DCBB472EEAA}" srcId="{DC55B964-C311-4DCB-B6C0-DB118BC40380}" destId="{8BC9CD79-B250-43A8-969B-53C020ABFA00}" srcOrd="2" destOrd="0" parTransId="{B7E1CAF4-75BD-4841-860F-28D4EE158229}" sibTransId="{802688B9-A14A-49BB-A2A8-A4E15ECEE38F}"/>
    <dgm:cxn modelId="{4092966D-51F9-4335-928F-E29FCD1A966E}" type="presOf" srcId="{1D2CFAF5-7FFE-4CBA-91EE-FCD3206D669C}" destId="{9D258100-28AD-4968-AD52-E13AB3BC115A}" srcOrd="1" destOrd="0" presId="urn:microsoft.com/office/officeart/2005/8/layout/vList4"/>
    <dgm:cxn modelId="{7B37D6FA-0978-4B79-8371-5DA78AAA836B}" type="presOf" srcId="{EDF8B68F-DB07-4FD8-874C-7F93F321961E}" destId="{DB2546D6-F2FB-4ABA-ACC7-F85DBA314442}" srcOrd="1" destOrd="0" presId="urn:microsoft.com/office/officeart/2005/8/layout/vList4"/>
    <dgm:cxn modelId="{295D0BED-A842-464B-87B9-2EF7479B450B}" srcId="{DC55B964-C311-4DCB-B6C0-DB118BC40380}" destId="{EDF8B68F-DB07-4FD8-874C-7F93F321961E}" srcOrd="0" destOrd="0" parTransId="{786F291D-A8D3-4DD6-A109-16776EFBF9AC}" sibTransId="{4004220B-1B92-4D99-9BDD-7FA3A34A4910}"/>
    <dgm:cxn modelId="{C1C6515C-037F-4544-95D9-B3182B993ABF}" type="presOf" srcId="{EDF8B68F-DB07-4FD8-874C-7F93F321961E}" destId="{76144F3C-3610-4BA9-87B9-02570F2D64A6}" srcOrd="0" destOrd="0" presId="urn:microsoft.com/office/officeart/2005/8/layout/vList4"/>
    <dgm:cxn modelId="{2351CBA3-2F96-4DD7-A1FA-1EBE3A27F56F}" type="presOf" srcId="{8BC9CD79-B250-43A8-969B-53C020ABFA00}" destId="{0D37824F-AFF3-4337-BA7C-B2E3E4888807}" srcOrd="0" destOrd="0" presId="urn:microsoft.com/office/officeart/2005/8/layout/vList4"/>
    <dgm:cxn modelId="{76871674-C0BD-4F08-9D10-A021E9E919D0}" type="presParOf" srcId="{2DFDFB07-68D7-46A3-9B25-7238F0672C16}" destId="{841D320B-0947-43D2-B55D-09A4B80F9124}" srcOrd="0" destOrd="0" presId="urn:microsoft.com/office/officeart/2005/8/layout/vList4"/>
    <dgm:cxn modelId="{B84AE1FF-203A-44F7-9BEE-E04F44C28F74}" type="presParOf" srcId="{841D320B-0947-43D2-B55D-09A4B80F9124}" destId="{76144F3C-3610-4BA9-87B9-02570F2D64A6}" srcOrd="0" destOrd="0" presId="urn:microsoft.com/office/officeart/2005/8/layout/vList4"/>
    <dgm:cxn modelId="{96CEEBCE-44FD-4D12-BA56-516040CA42B7}" type="presParOf" srcId="{841D320B-0947-43D2-B55D-09A4B80F9124}" destId="{0AC275E3-F2C9-496F-9290-007AF207AB81}" srcOrd="1" destOrd="0" presId="urn:microsoft.com/office/officeart/2005/8/layout/vList4"/>
    <dgm:cxn modelId="{6683284E-52FF-4243-892A-DA7425CE5E4B}" type="presParOf" srcId="{841D320B-0947-43D2-B55D-09A4B80F9124}" destId="{DB2546D6-F2FB-4ABA-ACC7-F85DBA314442}" srcOrd="2" destOrd="0" presId="urn:microsoft.com/office/officeart/2005/8/layout/vList4"/>
    <dgm:cxn modelId="{721A5184-B06C-46C0-873C-15D466DA55AE}" type="presParOf" srcId="{2DFDFB07-68D7-46A3-9B25-7238F0672C16}" destId="{54F478BB-3D6C-4C9B-ABC0-1EF6537C5DA7}" srcOrd="1" destOrd="0" presId="urn:microsoft.com/office/officeart/2005/8/layout/vList4"/>
    <dgm:cxn modelId="{16A2596F-4145-44C2-B095-5D32CF8D09D5}" type="presParOf" srcId="{2DFDFB07-68D7-46A3-9B25-7238F0672C16}" destId="{09241BE9-1F9F-46A8-AC53-997689566F01}" srcOrd="2" destOrd="0" presId="urn:microsoft.com/office/officeart/2005/8/layout/vList4"/>
    <dgm:cxn modelId="{61F339FF-5F65-4B53-B59C-4B870B57BB65}" type="presParOf" srcId="{09241BE9-1F9F-46A8-AC53-997689566F01}" destId="{54506A87-B072-4E8E-B53A-A93624C1F4BA}" srcOrd="0" destOrd="0" presId="urn:microsoft.com/office/officeart/2005/8/layout/vList4"/>
    <dgm:cxn modelId="{8452A387-4DF9-4204-8C46-C1BFF24E3490}" type="presParOf" srcId="{09241BE9-1F9F-46A8-AC53-997689566F01}" destId="{01C9232F-4BA8-4AB3-99BC-8EA1B2F5D248}" srcOrd="1" destOrd="0" presId="urn:microsoft.com/office/officeart/2005/8/layout/vList4"/>
    <dgm:cxn modelId="{2D207A78-B316-4611-9B6B-A634C57E9F90}" type="presParOf" srcId="{09241BE9-1F9F-46A8-AC53-997689566F01}" destId="{9D258100-28AD-4968-AD52-E13AB3BC115A}" srcOrd="2" destOrd="0" presId="urn:microsoft.com/office/officeart/2005/8/layout/vList4"/>
    <dgm:cxn modelId="{33A0FC17-1FAB-4C8B-940A-E8626BF3D680}" type="presParOf" srcId="{2DFDFB07-68D7-46A3-9B25-7238F0672C16}" destId="{11FA7E63-E675-4A69-81F0-CE5B49BA4CAF}" srcOrd="3" destOrd="0" presId="urn:microsoft.com/office/officeart/2005/8/layout/vList4"/>
    <dgm:cxn modelId="{03A16CC4-B1FF-40ED-80D2-348D54E660F6}" type="presParOf" srcId="{2DFDFB07-68D7-46A3-9B25-7238F0672C16}" destId="{07A613AA-6B4C-41D6-BD1C-1AA3D13D4FA4}" srcOrd="4" destOrd="0" presId="urn:microsoft.com/office/officeart/2005/8/layout/vList4"/>
    <dgm:cxn modelId="{D5088DBB-7A39-48A4-B062-ACB78F72FAB5}" type="presParOf" srcId="{07A613AA-6B4C-41D6-BD1C-1AA3D13D4FA4}" destId="{0D37824F-AFF3-4337-BA7C-B2E3E4888807}" srcOrd="0" destOrd="0" presId="urn:microsoft.com/office/officeart/2005/8/layout/vList4"/>
    <dgm:cxn modelId="{BF241970-63CF-43CE-89F9-5A3C61FB4324}" type="presParOf" srcId="{07A613AA-6B4C-41D6-BD1C-1AA3D13D4FA4}" destId="{0CE3C0C9-84CC-45CB-AAB1-FA38556BCE82}" srcOrd="1" destOrd="0" presId="urn:microsoft.com/office/officeart/2005/8/layout/vList4"/>
    <dgm:cxn modelId="{CC2D5B1E-57A1-401E-B461-9DE1D213E620}" type="presParOf" srcId="{07A613AA-6B4C-41D6-BD1C-1AA3D13D4FA4}" destId="{FF87C8C2-DDFB-4430-92D5-1404447F12B6}"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144F3C-3610-4BA9-87B9-02570F2D64A6}">
      <dsp:nvSpPr>
        <dsp:cNvPr id="0" name=""/>
        <dsp:cNvSpPr/>
      </dsp:nvSpPr>
      <dsp:spPr>
        <a:xfrm>
          <a:off x="0" y="0"/>
          <a:ext cx="10943492" cy="15286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a:lnSpc>
              <a:spcPct val="90000"/>
            </a:lnSpc>
            <a:spcBef>
              <a:spcPct val="0"/>
            </a:spcBef>
            <a:spcAft>
              <a:spcPct val="35000"/>
            </a:spcAft>
          </a:pPr>
          <a:r>
            <a:rPr lang="es-ES" sz="6500" kern="1200" dirty="0" smtClean="0"/>
            <a:t>La agenda política</a:t>
          </a:r>
          <a:endParaRPr lang="en-US" sz="6500" kern="1200" dirty="0"/>
        </a:p>
      </dsp:txBody>
      <dsp:txXfrm>
        <a:off x="2341563" y="0"/>
        <a:ext cx="8601928" cy="1528655"/>
      </dsp:txXfrm>
    </dsp:sp>
    <dsp:sp modelId="{0AC275E3-F2C9-496F-9290-007AF207AB81}">
      <dsp:nvSpPr>
        <dsp:cNvPr id="0" name=""/>
        <dsp:cNvSpPr/>
      </dsp:nvSpPr>
      <dsp:spPr>
        <a:xfrm>
          <a:off x="152865" y="152865"/>
          <a:ext cx="2188698" cy="1222924"/>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22000" b="-2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4506A87-B072-4E8E-B53A-A93624C1F4BA}">
      <dsp:nvSpPr>
        <dsp:cNvPr id="0" name=""/>
        <dsp:cNvSpPr/>
      </dsp:nvSpPr>
      <dsp:spPr>
        <a:xfrm>
          <a:off x="0" y="1681521"/>
          <a:ext cx="10943492" cy="15286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a:lnSpc>
              <a:spcPct val="90000"/>
            </a:lnSpc>
            <a:spcBef>
              <a:spcPct val="0"/>
            </a:spcBef>
            <a:spcAft>
              <a:spcPct val="35000"/>
            </a:spcAft>
          </a:pPr>
          <a:r>
            <a:rPr lang="es-ES" sz="6500" kern="1200" dirty="0" smtClean="0"/>
            <a:t>La agenda mediática</a:t>
          </a:r>
          <a:endParaRPr lang="en-US" sz="6500" kern="1200" dirty="0"/>
        </a:p>
      </dsp:txBody>
      <dsp:txXfrm>
        <a:off x="2341563" y="1681521"/>
        <a:ext cx="8601928" cy="1528655"/>
      </dsp:txXfrm>
    </dsp:sp>
    <dsp:sp modelId="{01C9232F-4BA8-4AB3-99BC-8EA1B2F5D248}">
      <dsp:nvSpPr>
        <dsp:cNvPr id="0" name=""/>
        <dsp:cNvSpPr/>
      </dsp:nvSpPr>
      <dsp:spPr>
        <a:xfrm>
          <a:off x="152865" y="1834386"/>
          <a:ext cx="2188698" cy="1222924"/>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4000" b="-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D37824F-AFF3-4337-BA7C-B2E3E4888807}">
      <dsp:nvSpPr>
        <dsp:cNvPr id="0" name=""/>
        <dsp:cNvSpPr/>
      </dsp:nvSpPr>
      <dsp:spPr>
        <a:xfrm>
          <a:off x="0" y="3363042"/>
          <a:ext cx="10943492" cy="15286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a:lnSpc>
              <a:spcPct val="90000"/>
            </a:lnSpc>
            <a:spcBef>
              <a:spcPct val="0"/>
            </a:spcBef>
            <a:spcAft>
              <a:spcPct val="35000"/>
            </a:spcAft>
          </a:pPr>
          <a:r>
            <a:rPr lang="es-ES" sz="6500" kern="1200" dirty="0" smtClean="0"/>
            <a:t>La agenda pública</a:t>
          </a:r>
          <a:endParaRPr lang="en-US" sz="6500" kern="1200" dirty="0"/>
        </a:p>
      </dsp:txBody>
      <dsp:txXfrm>
        <a:off x="2341563" y="3363042"/>
        <a:ext cx="8601928" cy="1528655"/>
      </dsp:txXfrm>
    </dsp:sp>
    <dsp:sp modelId="{0CE3C0C9-84CC-45CB-AAB1-FA38556BCE82}">
      <dsp:nvSpPr>
        <dsp:cNvPr id="0" name=""/>
        <dsp:cNvSpPr/>
      </dsp:nvSpPr>
      <dsp:spPr>
        <a:xfrm>
          <a:off x="152865" y="3515907"/>
          <a:ext cx="2188698" cy="1222924"/>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14000" b="-1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FB39C5B3-DD94-4BFC-8ACB-CD164A66C694}" type="datetimeFigureOut">
              <a:rPr lang="en-US" smtClean="0"/>
              <a:t>2/11/2025</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56DF819E-8103-44F9-B56E-D507E531F2A4}" type="slidenum">
              <a:rPr lang="en-US" smtClean="0"/>
              <a:t>‹Nº›</a:t>
            </a:fld>
            <a:endParaRPr lang="en-US"/>
          </a:p>
        </p:txBody>
      </p:sp>
    </p:spTree>
    <p:extLst>
      <p:ext uri="{BB962C8B-B14F-4D97-AF65-F5344CB8AC3E}">
        <p14:creationId xmlns:p14="http://schemas.microsoft.com/office/powerpoint/2010/main" val="9433087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FB39C5B3-DD94-4BFC-8ACB-CD164A66C694}" type="datetimeFigureOut">
              <a:rPr lang="en-US" smtClean="0"/>
              <a:t>2/11/2025</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56DF819E-8103-44F9-B56E-D507E531F2A4}" type="slidenum">
              <a:rPr lang="en-US" smtClean="0"/>
              <a:t>‹Nº›</a:t>
            </a:fld>
            <a:endParaRPr lang="en-US"/>
          </a:p>
        </p:txBody>
      </p:sp>
    </p:spTree>
    <p:extLst>
      <p:ext uri="{BB962C8B-B14F-4D97-AF65-F5344CB8AC3E}">
        <p14:creationId xmlns:p14="http://schemas.microsoft.com/office/powerpoint/2010/main" val="30484792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FB39C5B3-DD94-4BFC-8ACB-CD164A66C694}" type="datetimeFigureOut">
              <a:rPr lang="en-US" smtClean="0"/>
              <a:t>2/11/2025</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56DF819E-8103-44F9-B56E-D507E531F2A4}" type="slidenum">
              <a:rPr lang="en-US" smtClean="0"/>
              <a:t>‹Nº›</a:t>
            </a:fld>
            <a:endParaRPr lang="en-US"/>
          </a:p>
        </p:txBody>
      </p:sp>
    </p:spTree>
    <p:extLst>
      <p:ext uri="{BB962C8B-B14F-4D97-AF65-F5344CB8AC3E}">
        <p14:creationId xmlns:p14="http://schemas.microsoft.com/office/powerpoint/2010/main" val="89660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FB39C5B3-DD94-4BFC-8ACB-CD164A66C694}" type="datetimeFigureOut">
              <a:rPr lang="en-US" smtClean="0"/>
              <a:t>2/11/2025</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56DF819E-8103-44F9-B56E-D507E531F2A4}" type="slidenum">
              <a:rPr lang="en-US" smtClean="0"/>
              <a:t>‹Nº›</a:t>
            </a:fld>
            <a:endParaRPr lang="en-US"/>
          </a:p>
        </p:txBody>
      </p:sp>
    </p:spTree>
    <p:extLst>
      <p:ext uri="{BB962C8B-B14F-4D97-AF65-F5344CB8AC3E}">
        <p14:creationId xmlns:p14="http://schemas.microsoft.com/office/powerpoint/2010/main" val="9369629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B39C5B3-DD94-4BFC-8ACB-CD164A66C694}" type="datetimeFigureOut">
              <a:rPr lang="en-US" smtClean="0"/>
              <a:t>2/11/2025</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56DF819E-8103-44F9-B56E-D507E531F2A4}" type="slidenum">
              <a:rPr lang="en-US" smtClean="0"/>
              <a:t>‹Nº›</a:t>
            </a:fld>
            <a:endParaRPr lang="en-US"/>
          </a:p>
        </p:txBody>
      </p:sp>
    </p:spTree>
    <p:extLst>
      <p:ext uri="{BB962C8B-B14F-4D97-AF65-F5344CB8AC3E}">
        <p14:creationId xmlns:p14="http://schemas.microsoft.com/office/powerpoint/2010/main" val="19563019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FB39C5B3-DD94-4BFC-8ACB-CD164A66C694}" type="datetimeFigureOut">
              <a:rPr lang="en-US" smtClean="0"/>
              <a:t>2/11/2025</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56DF819E-8103-44F9-B56E-D507E531F2A4}" type="slidenum">
              <a:rPr lang="en-US" smtClean="0"/>
              <a:t>‹Nº›</a:t>
            </a:fld>
            <a:endParaRPr lang="en-US"/>
          </a:p>
        </p:txBody>
      </p:sp>
    </p:spTree>
    <p:extLst>
      <p:ext uri="{BB962C8B-B14F-4D97-AF65-F5344CB8AC3E}">
        <p14:creationId xmlns:p14="http://schemas.microsoft.com/office/powerpoint/2010/main" val="30041703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FB39C5B3-DD94-4BFC-8ACB-CD164A66C694}" type="datetimeFigureOut">
              <a:rPr lang="en-US" smtClean="0"/>
              <a:t>2/11/2025</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56DF819E-8103-44F9-B56E-D507E531F2A4}" type="slidenum">
              <a:rPr lang="en-US" smtClean="0"/>
              <a:t>‹Nº›</a:t>
            </a:fld>
            <a:endParaRPr lang="en-US"/>
          </a:p>
        </p:txBody>
      </p:sp>
    </p:spTree>
    <p:extLst>
      <p:ext uri="{BB962C8B-B14F-4D97-AF65-F5344CB8AC3E}">
        <p14:creationId xmlns:p14="http://schemas.microsoft.com/office/powerpoint/2010/main" val="35484024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FB39C5B3-DD94-4BFC-8ACB-CD164A66C694}" type="datetimeFigureOut">
              <a:rPr lang="en-US" smtClean="0"/>
              <a:t>2/11/2025</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56DF819E-8103-44F9-B56E-D507E531F2A4}" type="slidenum">
              <a:rPr lang="en-US" smtClean="0"/>
              <a:t>‹Nº›</a:t>
            </a:fld>
            <a:endParaRPr lang="en-US"/>
          </a:p>
        </p:txBody>
      </p:sp>
    </p:spTree>
    <p:extLst>
      <p:ext uri="{BB962C8B-B14F-4D97-AF65-F5344CB8AC3E}">
        <p14:creationId xmlns:p14="http://schemas.microsoft.com/office/powerpoint/2010/main" val="29007504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B39C5B3-DD94-4BFC-8ACB-CD164A66C694}" type="datetimeFigureOut">
              <a:rPr lang="en-US" smtClean="0"/>
              <a:t>2/11/2025</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56DF819E-8103-44F9-B56E-D507E531F2A4}" type="slidenum">
              <a:rPr lang="en-US" smtClean="0"/>
              <a:t>‹Nº›</a:t>
            </a:fld>
            <a:endParaRPr lang="en-US"/>
          </a:p>
        </p:txBody>
      </p:sp>
    </p:spTree>
    <p:extLst>
      <p:ext uri="{BB962C8B-B14F-4D97-AF65-F5344CB8AC3E}">
        <p14:creationId xmlns:p14="http://schemas.microsoft.com/office/powerpoint/2010/main" val="9454873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B39C5B3-DD94-4BFC-8ACB-CD164A66C694}" type="datetimeFigureOut">
              <a:rPr lang="en-US" smtClean="0"/>
              <a:t>2/11/2025</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56DF819E-8103-44F9-B56E-D507E531F2A4}" type="slidenum">
              <a:rPr lang="en-US" smtClean="0"/>
              <a:t>‹Nº›</a:t>
            </a:fld>
            <a:endParaRPr lang="en-US"/>
          </a:p>
        </p:txBody>
      </p:sp>
    </p:spTree>
    <p:extLst>
      <p:ext uri="{BB962C8B-B14F-4D97-AF65-F5344CB8AC3E}">
        <p14:creationId xmlns:p14="http://schemas.microsoft.com/office/powerpoint/2010/main" val="14649284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B39C5B3-DD94-4BFC-8ACB-CD164A66C694}" type="datetimeFigureOut">
              <a:rPr lang="en-US" smtClean="0"/>
              <a:t>2/11/2025</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56DF819E-8103-44F9-B56E-D507E531F2A4}" type="slidenum">
              <a:rPr lang="en-US" smtClean="0"/>
              <a:t>‹Nº›</a:t>
            </a:fld>
            <a:endParaRPr lang="en-US"/>
          </a:p>
        </p:txBody>
      </p:sp>
    </p:spTree>
    <p:extLst>
      <p:ext uri="{BB962C8B-B14F-4D97-AF65-F5344CB8AC3E}">
        <p14:creationId xmlns:p14="http://schemas.microsoft.com/office/powerpoint/2010/main" val="34799263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39C5B3-DD94-4BFC-8ACB-CD164A66C694}" type="datetimeFigureOut">
              <a:rPr lang="en-US" smtClean="0"/>
              <a:t>2/11/2025</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DF819E-8103-44F9-B56E-D507E531F2A4}" type="slidenum">
              <a:rPr lang="en-US" smtClean="0"/>
              <a:t>‹Nº›</a:t>
            </a:fld>
            <a:endParaRPr lang="en-US"/>
          </a:p>
        </p:txBody>
      </p:sp>
    </p:spTree>
    <p:extLst>
      <p:ext uri="{BB962C8B-B14F-4D97-AF65-F5344CB8AC3E}">
        <p14:creationId xmlns:p14="http://schemas.microsoft.com/office/powerpoint/2010/main" val="3914303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n-US" dirty="0"/>
          </a:p>
        </p:txBody>
      </p:sp>
      <p:sp>
        <p:nvSpPr>
          <p:cNvPr id="3" name="Subtítulo 2"/>
          <p:cNvSpPr>
            <a:spLocks noGrp="1"/>
          </p:cNvSpPr>
          <p:nvPr>
            <p:ph type="subTitle" idx="1"/>
          </p:nvPr>
        </p:nvSpPr>
        <p:spPr/>
        <p:txBody>
          <a:bodyPr/>
          <a:lstStyle/>
          <a:p>
            <a:endParaRPr lang="en-US" dirty="0"/>
          </a:p>
        </p:txBody>
      </p:sp>
      <p:pic>
        <p:nvPicPr>
          <p:cNvPr id="1028" name="Picture 4" descr="https://i.pinimg.com/564x/12/c9/04/12c904b74229a8c349b5158c1ecac12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11" y="2355192"/>
            <a:ext cx="2873377" cy="2412728"/>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n 29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92603" y="80963"/>
            <a:ext cx="931862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descr="https://i.pinimg.com/564x/aa/02/2e/aa022ee40ee9be13df1a127f82f149b7.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737" y="4632327"/>
            <a:ext cx="2735866" cy="2225674"/>
          </a:xfrm>
          <a:prstGeom prst="rect">
            <a:avLst/>
          </a:prstGeom>
          <a:noFill/>
          <a:extLst>
            <a:ext uri="{909E8E84-426E-40DD-AFC4-6F175D3DCCD1}">
              <a14:hiddenFill xmlns:a14="http://schemas.microsoft.com/office/drawing/2010/main">
                <a:solidFill>
                  <a:srgbClr val="FFFFFF"/>
                </a:solidFill>
              </a14:hiddenFill>
            </a:ext>
          </a:extLst>
        </p:spPr>
      </p:pic>
      <p:sp>
        <p:nvSpPr>
          <p:cNvPr id="12" name="CuadroTexto 11"/>
          <p:cNvSpPr txBox="1"/>
          <p:nvPr/>
        </p:nvSpPr>
        <p:spPr>
          <a:xfrm>
            <a:off x="7277100" y="6181725"/>
            <a:ext cx="317965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dirty="0" err="1" smtClean="0">
                <a:ln>
                  <a:noFill/>
                </a:ln>
                <a:solidFill>
                  <a:srgbClr val="FFFFFF"/>
                </a:solidFill>
                <a:effectLst/>
                <a:uLnTx/>
                <a:uFillTx/>
                <a:latin typeface="Arial"/>
                <a:ea typeface="+mn-ea"/>
                <a:cs typeface="+mn-cs"/>
              </a:rPr>
              <a:t>Dra.C</a:t>
            </a:r>
            <a:r>
              <a:rPr kumimoji="0" lang="es-ES" sz="1800" b="1" i="0" u="none" strike="noStrike" kern="1200" cap="none" spc="0" normalizeH="0" baseline="0" noProof="0" dirty="0" smtClean="0">
                <a:ln>
                  <a:noFill/>
                </a:ln>
                <a:solidFill>
                  <a:srgbClr val="FFFFFF"/>
                </a:solidFill>
                <a:effectLst/>
                <a:uLnTx/>
                <a:uFillTx/>
                <a:latin typeface="Arial"/>
                <a:ea typeface="+mn-ea"/>
                <a:cs typeface="+mn-cs"/>
              </a:rPr>
              <a:t>. Ana Teresa Badia Valdés.</a:t>
            </a:r>
            <a:endParaRPr kumimoji="0" lang="en-US" sz="1800" b="1" i="0" u="none" strike="noStrike" kern="1200" cap="none" spc="0" normalizeH="0" baseline="0" noProof="0" dirty="0">
              <a:ln>
                <a:noFill/>
              </a:ln>
              <a:solidFill>
                <a:srgbClr val="FFFFFF"/>
              </a:solidFill>
              <a:effectLst/>
              <a:uLnTx/>
              <a:uFillTx/>
              <a:latin typeface="Arial"/>
              <a:ea typeface="+mn-ea"/>
              <a:cs typeface="+mn-cs"/>
            </a:endParaRPr>
          </a:p>
        </p:txBody>
      </p:sp>
      <p:sp>
        <p:nvSpPr>
          <p:cNvPr id="8" name="CuadroTexto 7"/>
          <p:cNvSpPr txBox="1"/>
          <p:nvPr/>
        </p:nvSpPr>
        <p:spPr>
          <a:xfrm>
            <a:off x="4059491" y="1616284"/>
            <a:ext cx="6044629" cy="212365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400" b="0" i="0" u="none" strike="noStrike" kern="1200" cap="none" spc="0" normalizeH="0" baseline="0" noProof="0" dirty="0" smtClean="0">
                <a:ln>
                  <a:noFill/>
                </a:ln>
                <a:solidFill>
                  <a:srgbClr val="FFFFFF"/>
                </a:solidFill>
                <a:effectLst/>
                <a:uLnTx/>
                <a:uFillTx/>
                <a:latin typeface="Arial"/>
                <a:ea typeface="+mn-ea"/>
                <a:cs typeface="+mn-cs"/>
              </a:rPr>
              <a:t>Agenda pública en la agenda del cambio periodístico</a:t>
            </a:r>
            <a:endParaRPr kumimoji="0" lang="en-US" sz="4400" b="0" i="0" u="none" strike="noStrike" kern="1200" cap="none" spc="0" normalizeH="0" baseline="0" noProof="0" dirty="0">
              <a:ln>
                <a:noFill/>
              </a:ln>
              <a:solidFill>
                <a:srgbClr val="FFFFFF"/>
              </a:solidFill>
              <a:effectLst/>
              <a:uLnTx/>
              <a:uFillTx/>
              <a:latin typeface="Arial"/>
              <a:ea typeface="+mn-ea"/>
              <a:cs typeface="+mn-cs"/>
            </a:endParaRPr>
          </a:p>
        </p:txBody>
      </p:sp>
      <p:pic>
        <p:nvPicPr>
          <p:cNvPr id="5" name="Imagen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2792603" cy="2357845"/>
          </a:xfrm>
          <a:prstGeom prst="rect">
            <a:avLst/>
          </a:prstGeom>
        </p:spPr>
      </p:pic>
    </p:spTree>
    <p:extLst>
      <p:ext uri="{BB962C8B-B14F-4D97-AF65-F5344CB8AC3E}">
        <p14:creationId xmlns:p14="http://schemas.microsoft.com/office/powerpoint/2010/main" val="11789476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9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p:cNvSpPr/>
          <p:nvPr/>
        </p:nvSpPr>
        <p:spPr>
          <a:xfrm>
            <a:off x="1336430" y="909687"/>
            <a:ext cx="9160119" cy="4893647"/>
          </a:xfrm>
          <a:prstGeom prst="rect">
            <a:avLst/>
          </a:prstGeom>
        </p:spPr>
        <p:txBody>
          <a:bodyPr wrap="square">
            <a:spAutoFit/>
          </a:bodyPr>
          <a:lstStyle/>
          <a:p>
            <a:pPr algn="just">
              <a:lnSpc>
                <a:spcPct val="150000"/>
              </a:lnSpc>
              <a:spcAft>
                <a:spcPts val="0"/>
              </a:spcAft>
            </a:pPr>
            <a:r>
              <a:rPr lang="es-ES" dirty="0" err="1" smtClean="0">
                <a:solidFill>
                  <a:schemeClr val="bg1"/>
                </a:solidFill>
                <a:latin typeface="Arial" panose="020B0604020202020204" pitchFamily="34" charset="0"/>
                <a:ea typeface="Times New Roman" panose="02020603050405020304" pitchFamily="18" charset="0"/>
              </a:rPr>
              <a:t>Cobb</a:t>
            </a:r>
            <a:r>
              <a:rPr lang="es-ES" dirty="0">
                <a:solidFill>
                  <a:schemeClr val="bg1"/>
                </a:solidFill>
                <a:latin typeface="Arial" panose="020B0604020202020204" pitchFamily="34" charset="0"/>
                <a:ea typeface="Times New Roman" panose="02020603050405020304" pitchFamily="18" charset="0"/>
              </a:rPr>
              <a:t>, Ross y Ross (1976) identifican  tres modelos de agenda: </a:t>
            </a:r>
            <a:endParaRPr lang="es-ES" dirty="0" smtClean="0">
              <a:solidFill>
                <a:schemeClr val="bg1"/>
              </a:solidFill>
              <a:latin typeface="Arial" panose="020B0604020202020204" pitchFamily="34" charset="0"/>
              <a:ea typeface="Times New Roman" panose="02020603050405020304" pitchFamily="18" charset="0"/>
            </a:endParaRPr>
          </a:p>
          <a:p>
            <a:pPr algn="just">
              <a:lnSpc>
                <a:spcPct val="150000"/>
              </a:lnSpc>
              <a:spcAft>
                <a:spcPts val="0"/>
              </a:spcAft>
            </a:pPr>
            <a:endParaRPr lang="es-ES" dirty="0">
              <a:solidFill>
                <a:schemeClr val="bg1"/>
              </a:solidFill>
              <a:latin typeface="Arial" panose="020B0604020202020204" pitchFamily="34" charset="0"/>
              <a:ea typeface="Times New Roman" panose="02020603050405020304" pitchFamily="18" charset="0"/>
            </a:endParaRPr>
          </a:p>
          <a:p>
            <a:pPr marL="342900" indent="-342900" algn="just">
              <a:lnSpc>
                <a:spcPct val="150000"/>
              </a:lnSpc>
              <a:spcAft>
                <a:spcPts val="0"/>
              </a:spcAft>
              <a:buAutoNum type="arabicPeriod"/>
            </a:pPr>
            <a:r>
              <a:rPr lang="es-ES" dirty="0" smtClean="0">
                <a:solidFill>
                  <a:schemeClr val="bg1"/>
                </a:solidFill>
                <a:latin typeface="Arial" panose="020B0604020202020204" pitchFamily="34" charset="0"/>
                <a:ea typeface="Times New Roman" panose="02020603050405020304" pitchFamily="18" charset="0"/>
              </a:rPr>
              <a:t>el </a:t>
            </a:r>
            <a:r>
              <a:rPr lang="es-ES" dirty="0">
                <a:solidFill>
                  <a:schemeClr val="bg1"/>
                </a:solidFill>
                <a:latin typeface="Arial" panose="020B0604020202020204" pitchFamily="34" charset="0"/>
                <a:ea typeface="Times New Roman" panose="02020603050405020304" pitchFamily="18" charset="0"/>
              </a:rPr>
              <a:t>modelo de las iniciativas desde fuera, </a:t>
            </a:r>
            <a:endParaRPr lang="es-ES" dirty="0" smtClean="0">
              <a:solidFill>
                <a:schemeClr val="bg1"/>
              </a:solidFill>
              <a:latin typeface="Arial" panose="020B0604020202020204" pitchFamily="34" charset="0"/>
              <a:ea typeface="Times New Roman" panose="02020603050405020304" pitchFamily="18" charset="0"/>
            </a:endParaRPr>
          </a:p>
          <a:p>
            <a:pPr algn="just">
              <a:lnSpc>
                <a:spcPct val="150000"/>
              </a:lnSpc>
              <a:spcAft>
                <a:spcPts val="0"/>
              </a:spcAft>
            </a:pPr>
            <a:r>
              <a:rPr lang="es-ES" dirty="0" smtClean="0">
                <a:solidFill>
                  <a:schemeClr val="bg1"/>
                </a:solidFill>
                <a:latin typeface="Arial" panose="020B0604020202020204" pitchFamily="34" charset="0"/>
                <a:ea typeface="Times New Roman" panose="02020603050405020304" pitchFamily="18" charset="0"/>
              </a:rPr>
              <a:t>2. el </a:t>
            </a:r>
            <a:r>
              <a:rPr lang="es-ES" dirty="0">
                <a:solidFill>
                  <a:schemeClr val="bg1"/>
                </a:solidFill>
                <a:latin typeface="Arial" panose="020B0604020202020204" pitchFamily="34" charset="0"/>
                <a:ea typeface="Times New Roman" panose="02020603050405020304" pitchFamily="18" charset="0"/>
              </a:rPr>
              <a:t>modelo de iniciativas desde </a:t>
            </a:r>
            <a:r>
              <a:rPr lang="es-ES" dirty="0" smtClean="0">
                <a:solidFill>
                  <a:schemeClr val="bg1"/>
                </a:solidFill>
                <a:latin typeface="Arial" panose="020B0604020202020204" pitchFamily="34" charset="0"/>
                <a:ea typeface="Times New Roman" panose="02020603050405020304" pitchFamily="18" charset="0"/>
              </a:rPr>
              <a:t>dentro,</a:t>
            </a:r>
          </a:p>
          <a:p>
            <a:pPr algn="just">
              <a:lnSpc>
                <a:spcPct val="150000"/>
              </a:lnSpc>
              <a:spcAft>
                <a:spcPts val="0"/>
              </a:spcAft>
            </a:pPr>
            <a:r>
              <a:rPr lang="es-ES" dirty="0" smtClean="0">
                <a:solidFill>
                  <a:schemeClr val="bg1"/>
                </a:solidFill>
                <a:latin typeface="Arial" panose="020B0604020202020204" pitchFamily="34" charset="0"/>
                <a:ea typeface="Times New Roman" panose="02020603050405020304" pitchFamily="18" charset="0"/>
              </a:rPr>
              <a:t>3</a:t>
            </a:r>
            <a:r>
              <a:rPr lang="es-ES" dirty="0">
                <a:solidFill>
                  <a:schemeClr val="bg1"/>
                </a:solidFill>
                <a:latin typeface="Arial" panose="020B0604020202020204" pitchFamily="34" charset="0"/>
                <a:ea typeface="Times New Roman" panose="02020603050405020304" pitchFamily="18" charset="0"/>
              </a:rPr>
              <a:t>. el modelo de la movilización social. </a:t>
            </a:r>
            <a:endParaRPr lang="en-US" dirty="0" smtClean="0">
              <a:solidFill>
                <a:schemeClr val="bg1"/>
              </a:solidFill>
              <a:effectLst/>
            </a:endParaRPr>
          </a:p>
          <a:p>
            <a:pPr algn="just">
              <a:lnSpc>
                <a:spcPct val="150000"/>
              </a:lnSpc>
              <a:spcAft>
                <a:spcPts val="0"/>
              </a:spcAft>
            </a:pPr>
            <a:endParaRPr lang="es-ES" dirty="0" smtClean="0">
              <a:solidFill>
                <a:schemeClr val="bg1"/>
              </a:solidFill>
              <a:latin typeface="Arial" panose="020B0604020202020204" pitchFamily="34" charset="0"/>
              <a:ea typeface="Times New Roman" panose="02020603050405020304" pitchFamily="18" charset="0"/>
            </a:endParaRPr>
          </a:p>
          <a:p>
            <a:pPr algn="just">
              <a:lnSpc>
                <a:spcPct val="150000"/>
              </a:lnSpc>
              <a:spcAft>
                <a:spcPts val="0"/>
              </a:spcAft>
            </a:pPr>
            <a:r>
              <a:rPr lang="es-ES" sz="2000" dirty="0" smtClean="0">
                <a:solidFill>
                  <a:schemeClr val="bg1"/>
                </a:solidFill>
                <a:latin typeface="Arial" panose="020B0604020202020204" pitchFamily="34" charset="0"/>
                <a:ea typeface="Times New Roman" panose="02020603050405020304" pitchFamily="18" charset="0"/>
              </a:rPr>
              <a:t>Las </a:t>
            </a:r>
            <a:r>
              <a:rPr lang="es-ES" sz="2000" dirty="0">
                <a:solidFill>
                  <a:schemeClr val="bg1"/>
                </a:solidFill>
                <a:latin typeface="Arial" panose="020B0604020202020204" pitchFamily="34" charset="0"/>
                <a:ea typeface="Times New Roman" panose="02020603050405020304" pitchFamily="18" charset="0"/>
              </a:rPr>
              <a:t>organizaciones sociales y los ciudadanos buscando la inclusión de temas de interés en la agenda pública, en el modelo uno. </a:t>
            </a:r>
            <a:endParaRPr lang="en-US" sz="2000" dirty="0" smtClean="0">
              <a:solidFill>
                <a:schemeClr val="bg1"/>
              </a:solidFill>
              <a:effectLst/>
            </a:endParaRPr>
          </a:p>
          <a:p>
            <a:pPr algn="just">
              <a:lnSpc>
                <a:spcPct val="150000"/>
              </a:lnSpc>
              <a:spcAft>
                <a:spcPts val="0"/>
              </a:spcAft>
            </a:pPr>
            <a:r>
              <a:rPr lang="es-ES" sz="2000" dirty="0">
                <a:solidFill>
                  <a:schemeClr val="bg1"/>
                </a:solidFill>
                <a:latin typeface="Arial" panose="020B0604020202020204" pitchFamily="34" charset="0"/>
                <a:ea typeface="Times New Roman" panose="02020603050405020304" pitchFamily="18" charset="0"/>
              </a:rPr>
              <a:t>En el modelo dos, el gobierno liderando el tema desde su estructura interna. </a:t>
            </a:r>
            <a:endParaRPr lang="en-US" sz="2000" dirty="0" smtClean="0">
              <a:solidFill>
                <a:schemeClr val="bg1"/>
              </a:solidFill>
              <a:effectLst/>
            </a:endParaRPr>
          </a:p>
          <a:p>
            <a:pPr algn="just">
              <a:lnSpc>
                <a:spcPct val="150000"/>
              </a:lnSpc>
              <a:spcAft>
                <a:spcPts val="0"/>
              </a:spcAft>
            </a:pPr>
            <a:r>
              <a:rPr lang="es-ES" sz="2000" dirty="0">
                <a:solidFill>
                  <a:schemeClr val="bg1"/>
                </a:solidFill>
                <a:latin typeface="Arial" panose="020B0604020202020204" pitchFamily="34" charset="0"/>
                <a:ea typeface="Times New Roman" panose="02020603050405020304" pitchFamily="18" charset="0"/>
              </a:rPr>
              <a:t>Y el gobierno llevando temas a la opinión pública para generar consenso sobre un tema en particular a agendar, en el modelo tres (</a:t>
            </a:r>
            <a:r>
              <a:rPr lang="es-ES" sz="2000" dirty="0" err="1">
                <a:solidFill>
                  <a:schemeClr val="bg1"/>
                </a:solidFill>
                <a:latin typeface="Arial" panose="020B0604020202020204" pitchFamily="34" charset="0"/>
                <a:ea typeface="Times New Roman" panose="02020603050405020304" pitchFamily="18" charset="0"/>
              </a:rPr>
              <a:t>Cobb</a:t>
            </a:r>
            <a:r>
              <a:rPr lang="es-ES" sz="2000" dirty="0">
                <a:solidFill>
                  <a:schemeClr val="bg1"/>
                </a:solidFill>
                <a:latin typeface="Arial" panose="020B0604020202020204" pitchFamily="34" charset="0"/>
                <a:ea typeface="Times New Roman" panose="02020603050405020304" pitchFamily="18" charset="0"/>
              </a:rPr>
              <a:t>, Ross y Ross, 1976). </a:t>
            </a:r>
            <a:endParaRPr lang="en-US" sz="2000" dirty="0">
              <a:solidFill>
                <a:schemeClr val="bg1"/>
              </a:solidFill>
              <a:effectLst/>
            </a:endParaRPr>
          </a:p>
        </p:txBody>
      </p:sp>
    </p:spTree>
    <p:extLst>
      <p:ext uri="{BB962C8B-B14F-4D97-AF65-F5344CB8AC3E}">
        <p14:creationId xmlns:p14="http://schemas.microsoft.com/office/powerpoint/2010/main" val="17291014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9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p:cNvSpPr/>
          <p:nvPr/>
        </p:nvSpPr>
        <p:spPr>
          <a:xfrm>
            <a:off x="668215" y="747968"/>
            <a:ext cx="8818685" cy="5586145"/>
          </a:xfrm>
          <a:prstGeom prst="rect">
            <a:avLst/>
          </a:prstGeom>
        </p:spPr>
        <p:txBody>
          <a:bodyPr wrap="square">
            <a:spAutoFit/>
          </a:bodyPr>
          <a:lstStyle/>
          <a:p>
            <a:pPr algn="just">
              <a:lnSpc>
                <a:spcPct val="150000"/>
              </a:lnSpc>
              <a:spcAft>
                <a:spcPts val="0"/>
              </a:spcAft>
            </a:pPr>
            <a:r>
              <a:rPr lang="es-ES" sz="4000" dirty="0">
                <a:solidFill>
                  <a:schemeClr val="bg1"/>
                </a:solidFill>
                <a:latin typeface="Calibri" panose="020F0502020204030204" pitchFamily="34" charset="0"/>
                <a:ea typeface="Calibri" panose="020F0502020204030204" pitchFamily="34" charset="0"/>
                <a:cs typeface="Calibri" panose="020F0502020204030204" pitchFamily="34" charset="0"/>
              </a:rPr>
              <a:t>Tendencias</a:t>
            </a:r>
            <a:endParaRPr lang="en-US" sz="40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0"/>
              </a:spcAft>
            </a:pPr>
            <a:r>
              <a:rPr lang="es-ES" dirty="0">
                <a:solidFill>
                  <a:schemeClr val="bg1"/>
                </a:solidFill>
                <a:latin typeface="Arial" panose="020B0604020202020204" pitchFamily="34" charset="0"/>
                <a:ea typeface="Times New Roman" panose="02020603050405020304" pitchFamily="18" charset="0"/>
              </a:rPr>
              <a:t> </a:t>
            </a:r>
            <a:endParaRPr lang="en-US" dirty="0" smtClean="0">
              <a:solidFill>
                <a:schemeClr val="bg1"/>
              </a:solidFill>
              <a:effectLst/>
            </a:endParaRPr>
          </a:p>
          <a:p>
            <a:pPr marL="285750" indent="-285750" algn="just">
              <a:lnSpc>
                <a:spcPct val="150000"/>
              </a:lnSpc>
              <a:spcAft>
                <a:spcPts val="0"/>
              </a:spcAft>
              <a:buFont typeface="Arial" panose="020B0604020202020204" pitchFamily="34" charset="0"/>
              <a:buChar char="•"/>
            </a:pPr>
            <a:r>
              <a:rPr lang="es-ES" dirty="0">
                <a:solidFill>
                  <a:schemeClr val="bg1"/>
                </a:solidFill>
                <a:latin typeface="Arial" panose="020B0604020202020204" pitchFamily="34" charset="0"/>
                <a:ea typeface="Times New Roman" panose="02020603050405020304" pitchFamily="18" charset="0"/>
              </a:rPr>
              <a:t>El consumo de noticias está experimentando un cambio significativo, con un movimiento hacia plataformas alternativas como redes de video y aplicaciones de mensajería </a:t>
            </a:r>
            <a:r>
              <a:rPr lang="es-ES" dirty="0" smtClean="0">
                <a:solidFill>
                  <a:schemeClr val="bg1"/>
                </a:solidFill>
                <a:latin typeface="Arial" panose="020B0604020202020204" pitchFamily="34" charset="0"/>
                <a:ea typeface="Times New Roman" panose="02020603050405020304" pitchFamily="18" charset="0"/>
              </a:rPr>
              <a:t>privada.</a:t>
            </a:r>
          </a:p>
          <a:p>
            <a:pPr marL="285750" indent="-285750" algn="just">
              <a:lnSpc>
                <a:spcPct val="150000"/>
              </a:lnSpc>
              <a:spcAft>
                <a:spcPts val="0"/>
              </a:spcAft>
              <a:buFont typeface="Arial" panose="020B0604020202020204" pitchFamily="34" charset="0"/>
              <a:buChar char="•"/>
            </a:pPr>
            <a:r>
              <a:rPr lang="es-ES" dirty="0" smtClean="0">
                <a:solidFill>
                  <a:schemeClr val="bg1"/>
                </a:solidFill>
                <a:latin typeface="Arial" panose="020B0604020202020204" pitchFamily="34" charset="0"/>
                <a:ea typeface="Times New Roman" panose="02020603050405020304" pitchFamily="18" charset="0"/>
              </a:rPr>
              <a:t>Las </a:t>
            </a:r>
            <a:r>
              <a:rPr lang="es-ES" dirty="0">
                <a:solidFill>
                  <a:schemeClr val="bg1"/>
                </a:solidFill>
                <a:latin typeface="Arial" panose="020B0604020202020204" pitchFamily="34" charset="0"/>
                <a:ea typeface="Times New Roman" panose="02020603050405020304" pitchFamily="18" charset="0"/>
              </a:rPr>
              <a:t>redes sociales tradicionales están perdiendo importancia.  </a:t>
            </a:r>
            <a:endParaRPr lang="en-US" dirty="0" smtClean="0">
              <a:solidFill>
                <a:schemeClr val="bg1"/>
              </a:solidFill>
              <a:effectLst/>
            </a:endParaRPr>
          </a:p>
          <a:p>
            <a:pPr marL="285750" indent="-285750" algn="just">
              <a:lnSpc>
                <a:spcPct val="150000"/>
              </a:lnSpc>
              <a:spcAft>
                <a:spcPts val="0"/>
              </a:spcAft>
              <a:buFont typeface="Arial" panose="020B0604020202020204" pitchFamily="34" charset="0"/>
              <a:buChar char="•"/>
            </a:pPr>
            <a:r>
              <a:rPr lang="es-ES" dirty="0">
                <a:solidFill>
                  <a:schemeClr val="bg1"/>
                </a:solidFill>
                <a:latin typeface="Arial" panose="020B0604020202020204" pitchFamily="34" charset="0"/>
                <a:ea typeface="Times New Roman" panose="02020603050405020304" pitchFamily="18" charset="0"/>
              </a:rPr>
              <a:t>La inteligencia artificial está revolucionando la producción y distribución de noticias. Se espera que herramientas como </a:t>
            </a:r>
            <a:r>
              <a:rPr lang="es-ES" dirty="0" err="1">
                <a:solidFill>
                  <a:schemeClr val="bg1"/>
                </a:solidFill>
                <a:latin typeface="Arial" panose="020B0604020202020204" pitchFamily="34" charset="0"/>
                <a:ea typeface="Times New Roman" panose="02020603050405020304" pitchFamily="18" charset="0"/>
              </a:rPr>
              <a:t>chatbots</a:t>
            </a:r>
            <a:r>
              <a:rPr lang="es-ES" dirty="0">
                <a:solidFill>
                  <a:schemeClr val="bg1"/>
                </a:solidFill>
                <a:latin typeface="Arial" panose="020B0604020202020204" pitchFamily="34" charset="0"/>
                <a:ea typeface="Times New Roman" panose="02020603050405020304" pitchFamily="18" charset="0"/>
              </a:rPr>
              <a:t> y sistemas de búsqueda generativa faciliten el acceso a la </a:t>
            </a:r>
            <a:r>
              <a:rPr lang="es-ES" dirty="0" smtClean="0">
                <a:solidFill>
                  <a:schemeClr val="bg1"/>
                </a:solidFill>
                <a:latin typeface="Arial" panose="020B0604020202020204" pitchFamily="34" charset="0"/>
                <a:ea typeface="Times New Roman" panose="02020603050405020304" pitchFamily="18" charset="0"/>
              </a:rPr>
              <a:t>información.</a:t>
            </a:r>
          </a:p>
          <a:p>
            <a:pPr marL="285750" indent="-285750" algn="just">
              <a:lnSpc>
                <a:spcPct val="150000"/>
              </a:lnSpc>
              <a:spcAft>
                <a:spcPts val="0"/>
              </a:spcAft>
              <a:buFont typeface="Arial" panose="020B0604020202020204" pitchFamily="34" charset="0"/>
              <a:buChar char="•"/>
            </a:pPr>
            <a:r>
              <a:rPr lang="es-ES" dirty="0" smtClean="0">
                <a:solidFill>
                  <a:schemeClr val="bg1"/>
                </a:solidFill>
                <a:latin typeface="Arial" panose="020B0604020202020204" pitchFamily="34" charset="0"/>
                <a:ea typeface="Times New Roman" panose="02020603050405020304" pitchFamily="18" charset="0"/>
              </a:rPr>
              <a:t>El aumento de la </a:t>
            </a:r>
            <a:r>
              <a:rPr lang="es-ES" dirty="0">
                <a:solidFill>
                  <a:schemeClr val="bg1"/>
                </a:solidFill>
                <a:latin typeface="Arial" panose="020B0604020202020204" pitchFamily="34" charset="0"/>
                <a:ea typeface="Times New Roman" panose="02020603050405020304" pitchFamily="18" charset="0"/>
              </a:rPr>
              <a:t>desinformación y disminuya la confianza en los contenidos.</a:t>
            </a:r>
            <a:endParaRPr lang="en-US" dirty="0" smtClean="0">
              <a:solidFill>
                <a:schemeClr val="bg1"/>
              </a:solidFill>
              <a:effectLst/>
            </a:endParaRPr>
          </a:p>
          <a:p>
            <a:pPr marL="285750" indent="-285750" algn="just">
              <a:lnSpc>
                <a:spcPct val="150000"/>
              </a:lnSpc>
              <a:spcAft>
                <a:spcPts val="0"/>
              </a:spcAft>
              <a:buFont typeface="Arial" panose="020B0604020202020204" pitchFamily="34" charset="0"/>
              <a:buChar char="•"/>
            </a:pPr>
            <a:r>
              <a:rPr lang="es-ES" dirty="0">
                <a:solidFill>
                  <a:schemeClr val="bg1"/>
                </a:solidFill>
                <a:latin typeface="Arial" panose="020B0604020202020204" pitchFamily="34" charset="0"/>
                <a:ea typeface="Times New Roman" panose="02020603050405020304" pitchFamily="18" charset="0"/>
              </a:rPr>
              <a:t> </a:t>
            </a:r>
            <a:r>
              <a:rPr lang="es-ES" dirty="0" smtClean="0">
                <a:solidFill>
                  <a:schemeClr val="bg1"/>
                </a:solidFill>
                <a:latin typeface="Arial" panose="020B0604020202020204" pitchFamily="34" charset="0"/>
                <a:ea typeface="Times New Roman" panose="02020603050405020304" pitchFamily="18" charset="0"/>
              </a:rPr>
              <a:t>El </a:t>
            </a:r>
            <a:r>
              <a:rPr lang="es-ES" dirty="0">
                <a:solidFill>
                  <a:schemeClr val="bg1"/>
                </a:solidFill>
                <a:latin typeface="Arial" panose="020B0604020202020204" pitchFamily="34" charset="0"/>
                <a:ea typeface="Times New Roman" panose="02020603050405020304" pitchFamily="18" charset="0"/>
              </a:rPr>
              <a:t>tráfico hacia los medios tradicionales sigue disminuyendo debido a cambios en los algoritmos de grandes empresas tecnológicas como Facebook y X.</a:t>
            </a:r>
            <a:endParaRPr lang="en-US" dirty="0">
              <a:solidFill>
                <a:schemeClr val="bg1"/>
              </a:solidFill>
              <a:effectLst/>
            </a:endParaRPr>
          </a:p>
        </p:txBody>
      </p:sp>
    </p:spTree>
    <p:extLst>
      <p:ext uri="{BB962C8B-B14F-4D97-AF65-F5344CB8AC3E}">
        <p14:creationId xmlns:p14="http://schemas.microsoft.com/office/powerpoint/2010/main" val="12043032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9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p:cNvSpPr/>
          <p:nvPr/>
        </p:nvSpPr>
        <p:spPr>
          <a:xfrm>
            <a:off x="1245577" y="813979"/>
            <a:ext cx="8091854" cy="5493812"/>
          </a:xfrm>
          <a:prstGeom prst="rect">
            <a:avLst/>
          </a:prstGeom>
        </p:spPr>
        <p:txBody>
          <a:bodyPr wrap="square">
            <a:spAutoFit/>
          </a:bodyPr>
          <a:lstStyle/>
          <a:p>
            <a:pPr marL="285750" indent="-285750" algn="just">
              <a:lnSpc>
                <a:spcPct val="150000"/>
              </a:lnSpc>
              <a:spcAft>
                <a:spcPts val="0"/>
              </a:spcAft>
              <a:buFont typeface="Arial" panose="020B0604020202020204" pitchFamily="34" charset="0"/>
              <a:buChar char="•"/>
            </a:pPr>
            <a:r>
              <a:rPr lang="es-ES" dirty="0" smtClean="0">
                <a:solidFill>
                  <a:schemeClr val="bg1"/>
                </a:solidFill>
                <a:latin typeface="Arial" panose="020B0604020202020204" pitchFamily="34" charset="0"/>
                <a:ea typeface="Times New Roman" panose="02020603050405020304" pitchFamily="18" charset="0"/>
              </a:rPr>
              <a:t>Búsqueda de nuevos </a:t>
            </a:r>
            <a:r>
              <a:rPr lang="es-ES" dirty="0">
                <a:solidFill>
                  <a:schemeClr val="bg1"/>
                </a:solidFill>
                <a:latin typeface="Arial" panose="020B0604020202020204" pitchFamily="34" charset="0"/>
                <a:ea typeface="Times New Roman" panose="02020603050405020304" pitchFamily="18" charset="0"/>
              </a:rPr>
              <a:t>modelos de negocio. Los ingresos por suscripciones, membresías y acuerdos con grandes plataformas tecnológicas serán parte de la estrategia para enfrentar los desafíos económicos.</a:t>
            </a:r>
            <a:endParaRPr lang="en-US" dirty="0" smtClean="0">
              <a:solidFill>
                <a:schemeClr val="bg1"/>
              </a:solidFill>
              <a:effectLst/>
            </a:endParaRPr>
          </a:p>
          <a:p>
            <a:pPr algn="just">
              <a:lnSpc>
                <a:spcPct val="150000"/>
              </a:lnSpc>
              <a:spcAft>
                <a:spcPts val="0"/>
              </a:spcAft>
            </a:pPr>
            <a:r>
              <a:rPr lang="es-ES" dirty="0">
                <a:solidFill>
                  <a:schemeClr val="bg1"/>
                </a:solidFill>
                <a:latin typeface="Arial" panose="020B0604020202020204" pitchFamily="34" charset="0"/>
                <a:ea typeface="Times New Roman" panose="02020603050405020304" pitchFamily="18" charset="0"/>
              </a:rPr>
              <a:t> </a:t>
            </a:r>
            <a:endParaRPr lang="en-US" dirty="0" smtClean="0">
              <a:solidFill>
                <a:schemeClr val="bg1"/>
              </a:solidFill>
              <a:effectLst/>
            </a:endParaRPr>
          </a:p>
          <a:p>
            <a:pPr marL="285750" indent="-285750" algn="just">
              <a:lnSpc>
                <a:spcPct val="150000"/>
              </a:lnSpc>
              <a:spcAft>
                <a:spcPts val="0"/>
              </a:spcAft>
              <a:buFont typeface="Arial" panose="020B0604020202020204" pitchFamily="34" charset="0"/>
              <a:buChar char="•"/>
            </a:pPr>
            <a:r>
              <a:rPr lang="es-ES" dirty="0">
                <a:solidFill>
                  <a:schemeClr val="bg1"/>
                </a:solidFill>
                <a:latin typeface="Arial" panose="020B0604020202020204" pitchFamily="34" charset="0"/>
                <a:ea typeface="Times New Roman" panose="02020603050405020304" pitchFamily="18" charset="0"/>
              </a:rPr>
              <a:t>El video, especialmente en plataformas como </a:t>
            </a:r>
            <a:r>
              <a:rPr lang="es-ES" dirty="0" err="1">
                <a:solidFill>
                  <a:schemeClr val="bg1"/>
                </a:solidFill>
                <a:latin typeface="Arial" panose="020B0604020202020204" pitchFamily="34" charset="0"/>
                <a:ea typeface="Times New Roman" panose="02020603050405020304" pitchFamily="18" charset="0"/>
              </a:rPr>
              <a:t>TikTok</a:t>
            </a:r>
            <a:r>
              <a:rPr lang="es-ES" dirty="0">
                <a:solidFill>
                  <a:schemeClr val="bg1"/>
                </a:solidFill>
                <a:latin typeface="Arial" panose="020B0604020202020204" pitchFamily="34" charset="0"/>
                <a:ea typeface="Times New Roman" panose="02020603050405020304" pitchFamily="18" charset="0"/>
              </a:rPr>
              <a:t>, YouTube e Instagram, se ha consolidado como el formato preferido para atraer a </a:t>
            </a:r>
            <a:r>
              <a:rPr lang="es-ES" dirty="0" smtClean="0">
                <a:solidFill>
                  <a:schemeClr val="bg1"/>
                </a:solidFill>
                <a:latin typeface="Arial" panose="020B0604020202020204" pitchFamily="34" charset="0"/>
                <a:ea typeface="Times New Roman" panose="02020603050405020304" pitchFamily="18" charset="0"/>
              </a:rPr>
              <a:t>los jóvenes.</a:t>
            </a:r>
            <a:endParaRPr lang="en-US" dirty="0" smtClean="0">
              <a:solidFill>
                <a:schemeClr val="bg1"/>
              </a:solidFill>
              <a:effectLst/>
            </a:endParaRPr>
          </a:p>
          <a:p>
            <a:pPr algn="just">
              <a:lnSpc>
                <a:spcPct val="150000"/>
              </a:lnSpc>
              <a:spcAft>
                <a:spcPts val="0"/>
              </a:spcAft>
            </a:pPr>
            <a:r>
              <a:rPr lang="es-ES" dirty="0">
                <a:solidFill>
                  <a:schemeClr val="bg1"/>
                </a:solidFill>
                <a:latin typeface="Arial" panose="020B0604020202020204" pitchFamily="34" charset="0"/>
                <a:ea typeface="Times New Roman" panose="02020603050405020304" pitchFamily="18" charset="0"/>
              </a:rPr>
              <a:t> </a:t>
            </a:r>
            <a:endParaRPr lang="en-US" dirty="0" smtClean="0">
              <a:solidFill>
                <a:schemeClr val="bg1"/>
              </a:solidFill>
              <a:effectLst/>
            </a:endParaRPr>
          </a:p>
          <a:p>
            <a:pPr marL="285750" indent="-285750" algn="just">
              <a:lnSpc>
                <a:spcPct val="150000"/>
              </a:lnSpc>
              <a:spcAft>
                <a:spcPts val="0"/>
              </a:spcAft>
              <a:buFont typeface="Arial" panose="020B0604020202020204" pitchFamily="34" charset="0"/>
              <a:buChar char="•"/>
            </a:pPr>
            <a:r>
              <a:rPr lang="es-ES" dirty="0" smtClean="0">
                <a:solidFill>
                  <a:schemeClr val="bg1"/>
                </a:solidFill>
                <a:latin typeface="Arial" panose="020B0604020202020204" pitchFamily="34" charset="0"/>
                <a:ea typeface="Times New Roman" panose="02020603050405020304" pitchFamily="18" charset="0"/>
              </a:rPr>
              <a:t>Las nuevas </a:t>
            </a:r>
            <a:r>
              <a:rPr lang="es-ES" dirty="0">
                <a:solidFill>
                  <a:schemeClr val="bg1"/>
                </a:solidFill>
                <a:latin typeface="Arial" panose="020B0604020202020204" pitchFamily="34" charset="0"/>
                <a:ea typeface="Times New Roman" panose="02020603050405020304" pitchFamily="18" charset="0"/>
              </a:rPr>
              <a:t>narrativas están siendo desarrolladas para combatir la fatiga informativa, enfocándose en ser más explicativas y constructivas.</a:t>
            </a:r>
            <a:endParaRPr lang="en-US" dirty="0" smtClean="0">
              <a:solidFill>
                <a:schemeClr val="bg1"/>
              </a:solidFill>
              <a:effectLst/>
            </a:endParaRPr>
          </a:p>
          <a:p>
            <a:pPr algn="just">
              <a:lnSpc>
                <a:spcPct val="150000"/>
              </a:lnSpc>
              <a:spcAft>
                <a:spcPts val="0"/>
              </a:spcAft>
            </a:pPr>
            <a:r>
              <a:rPr lang="es-ES" dirty="0">
                <a:solidFill>
                  <a:schemeClr val="bg1"/>
                </a:solidFill>
                <a:latin typeface="Arial" panose="020B0604020202020204" pitchFamily="34" charset="0"/>
                <a:ea typeface="Times New Roman" panose="02020603050405020304" pitchFamily="18" charset="0"/>
              </a:rPr>
              <a:t> </a:t>
            </a:r>
            <a:endParaRPr lang="en-US" dirty="0" smtClean="0">
              <a:solidFill>
                <a:schemeClr val="bg1"/>
              </a:solidFill>
              <a:effectLst/>
            </a:endParaRPr>
          </a:p>
          <a:p>
            <a:pPr marL="285750" indent="-285750" algn="just">
              <a:lnSpc>
                <a:spcPct val="150000"/>
              </a:lnSpc>
              <a:spcAft>
                <a:spcPts val="0"/>
              </a:spcAft>
              <a:buFont typeface="Arial" panose="020B0604020202020204" pitchFamily="34" charset="0"/>
              <a:buChar char="•"/>
            </a:pPr>
            <a:r>
              <a:rPr lang="es-ES" dirty="0">
                <a:solidFill>
                  <a:schemeClr val="bg1"/>
                </a:solidFill>
                <a:latin typeface="Arial" panose="020B0604020202020204" pitchFamily="34" charset="0"/>
                <a:ea typeface="Times New Roman" panose="02020603050405020304" pitchFamily="18" charset="0"/>
              </a:rPr>
              <a:t>Existe la posibilidad de medios sintéticos, con contenidos creados completamente por inteligencia artificial.</a:t>
            </a:r>
            <a:endParaRPr lang="en-US" dirty="0">
              <a:solidFill>
                <a:schemeClr val="bg1"/>
              </a:solidFill>
              <a:effectLst/>
            </a:endParaRPr>
          </a:p>
        </p:txBody>
      </p:sp>
    </p:spTree>
    <p:extLst>
      <p:ext uri="{BB962C8B-B14F-4D97-AF65-F5344CB8AC3E}">
        <p14:creationId xmlns:p14="http://schemas.microsoft.com/office/powerpoint/2010/main" val="2473034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9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p:cNvSpPr/>
          <p:nvPr/>
        </p:nvSpPr>
        <p:spPr>
          <a:xfrm>
            <a:off x="2520460" y="1165671"/>
            <a:ext cx="8478715" cy="4247317"/>
          </a:xfrm>
          <a:prstGeom prst="rect">
            <a:avLst/>
          </a:prstGeom>
        </p:spPr>
        <p:txBody>
          <a:bodyPr wrap="square">
            <a:spAutoFit/>
          </a:bodyPr>
          <a:lstStyle/>
          <a:p>
            <a:pPr algn="just">
              <a:lnSpc>
                <a:spcPct val="150000"/>
              </a:lnSpc>
              <a:spcAft>
                <a:spcPts val="0"/>
              </a:spcAft>
            </a:pPr>
            <a:r>
              <a:rPr lang="es-ES" dirty="0">
                <a:solidFill>
                  <a:srgbClr val="000000"/>
                </a:solidFill>
                <a:latin typeface="Arial" panose="020B0604020202020204" pitchFamily="34" charset="0"/>
                <a:ea typeface="Times New Roman" panose="02020603050405020304" pitchFamily="18" charset="0"/>
              </a:rPr>
              <a:t> </a:t>
            </a:r>
            <a:endParaRPr lang="en-US" dirty="0" smtClean="0">
              <a:effectLst/>
            </a:endParaRPr>
          </a:p>
          <a:p>
            <a:pPr algn="just">
              <a:lnSpc>
                <a:spcPct val="150000"/>
              </a:lnSpc>
              <a:spcAft>
                <a:spcPts val="0"/>
              </a:spcAft>
            </a:pPr>
            <a:r>
              <a:rPr lang="es-ES" dirty="0">
                <a:solidFill>
                  <a:schemeClr val="bg1"/>
                </a:solidFill>
                <a:latin typeface="Arial" panose="020B0604020202020204" pitchFamily="34" charset="0"/>
                <a:ea typeface="Times New Roman" panose="02020603050405020304" pitchFamily="18" charset="0"/>
              </a:rPr>
              <a:t>Mientras los jóvenes optan por programación diversa y global, las generaciones mayores prefieren géneros más tradicionales como la acción y el suspense.</a:t>
            </a:r>
            <a:endParaRPr lang="en-US" dirty="0" smtClean="0">
              <a:solidFill>
                <a:schemeClr val="bg1"/>
              </a:solidFill>
              <a:effectLst/>
            </a:endParaRPr>
          </a:p>
          <a:p>
            <a:pPr algn="just">
              <a:lnSpc>
                <a:spcPct val="150000"/>
              </a:lnSpc>
              <a:spcAft>
                <a:spcPts val="0"/>
              </a:spcAft>
            </a:pPr>
            <a:r>
              <a:rPr lang="es-ES" dirty="0">
                <a:solidFill>
                  <a:schemeClr val="bg1"/>
                </a:solidFill>
                <a:latin typeface="Arial" panose="020B0604020202020204" pitchFamily="34" charset="0"/>
                <a:ea typeface="Times New Roman" panose="02020603050405020304" pitchFamily="18" charset="0"/>
              </a:rPr>
              <a:t> </a:t>
            </a:r>
            <a:endParaRPr lang="en-US" dirty="0" smtClean="0">
              <a:solidFill>
                <a:schemeClr val="bg1"/>
              </a:solidFill>
              <a:effectLst/>
            </a:endParaRPr>
          </a:p>
          <a:p>
            <a:pPr algn="just">
              <a:lnSpc>
                <a:spcPct val="150000"/>
              </a:lnSpc>
              <a:spcAft>
                <a:spcPts val="0"/>
              </a:spcAft>
            </a:pPr>
            <a:r>
              <a:rPr lang="es-ES" dirty="0">
                <a:solidFill>
                  <a:schemeClr val="bg1"/>
                </a:solidFill>
                <a:latin typeface="Arial" panose="020B0604020202020204" pitchFamily="34" charset="0"/>
                <a:ea typeface="Times New Roman" panose="02020603050405020304" pitchFamily="18" charset="0"/>
              </a:rPr>
              <a:t>El futuro de los medios dependerá de la capacidad de los profesionales para adaptarse a los avances tecnológicos y aportar creatividad y pensamiento estratégico. La conexión emocional y la innovación son esenciales.</a:t>
            </a:r>
            <a:endParaRPr lang="en-US" dirty="0" smtClean="0">
              <a:solidFill>
                <a:schemeClr val="bg1"/>
              </a:solidFill>
              <a:effectLst/>
            </a:endParaRPr>
          </a:p>
          <a:p>
            <a:pPr algn="just">
              <a:lnSpc>
                <a:spcPct val="150000"/>
              </a:lnSpc>
              <a:spcAft>
                <a:spcPts val="0"/>
              </a:spcAft>
            </a:pPr>
            <a:r>
              <a:rPr lang="es-ES" dirty="0">
                <a:solidFill>
                  <a:schemeClr val="bg1"/>
                </a:solidFill>
                <a:latin typeface="Arial" panose="020B0604020202020204" pitchFamily="34" charset="0"/>
                <a:ea typeface="Times New Roman" panose="02020603050405020304" pitchFamily="18" charset="0"/>
              </a:rPr>
              <a:t> </a:t>
            </a:r>
            <a:endParaRPr lang="en-US" dirty="0" smtClean="0">
              <a:solidFill>
                <a:schemeClr val="bg1"/>
              </a:solidFill>
              <a:effectLst/>
            </a:endParaRPr>
          </a:p>
          <a:p>
            <a:pPr algn="just">
              <a:lnSpc>
                <a:spcPct val="150000"/>
              </a:lnSpc>
              <a:spcAft>
                <a:spcPts val="0"/>
              </a:spcAft>
            </a:pPr>
            <a:r>
              <a:rPr lang="es-ES" dirty="0">
                <a:solidFill>
                  <a:schemeClr val="bg1"/>
                </a:solidFill>
                <a:latin typeface="Arial" panose="020B0604020202020204" pitchFamily="34" charset="0"/>
                <a:ea typeface="Times New Roman" panose="02020603050405020304" pitchFamily="18" charset="0"/>
              </a:rPr>
              <a:t>Las redes sociales están apostando por la cobertura de eventos en tiempo real, como deportes y conciertos, para conectar emocionalmente con los usuarios.</a:t>
            </a:r>
            <a:endParaRPr lang="en-US" dirty="0">
              <a:solidFill>
                <a:schemeClr val="bg1"/>
              </a:solidFill>
              <a:effectLst/>
            </a:endParaRPr>
          </a:p>
        </p:txBody>
      </p:sp>
    </p:spTree>
    <p:extLst>
      <p:ext uri="{BB962C8B-B14F-4D97-AF65-F5344CB8AC3E}">
        <p14:creationId xmlns:p14="http://schemas.microsoft.com/office/powerpoint/2010/main" val="7945552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29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794824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ángulo 3"/>
          <p:cNvSpPr/>
          <p:nvPr/>
        </p:nvSpPr>
        <p:spPr>
          <a:xfrm>
            <a:off x="451338" y="652778"/>
            <a:ext cx="6096000" cy="4893647"/>
          </a:xfrm>
          <a:prstGeom prst="rect">
            <a:avLst/>
          </a:prstGeom>
        </p:spPr>
        <p:txBody>
          <a:bodyPr>
            <a:spAutoFit/>
          </a:bodyPr>
          <a:lstStyle/>
          <a:p>
            <a:r>
              <a:rPr lang="es-ES" sz="24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“Internet </a:t>
            </a:r>
            <a:r>
              <a:rPr lang="es-ES" sz="2400" dirty="0">
                <a:solidFill>
                  <a:schemeClr val="bg1"/>
                </a:solidFill>
                <a:latin typeface="Calibri" panose="020F0502020204030204" pitchFamily="34" charset="0"/>
                <a:ea typeface="Calibri" panose="020F0502020204030204" pitchFamily="34" charset="0"/>
                <a:cs typeface="Calibri" panose="020F0502020204030204" pitchFamily="34" charset="0"/>
              </a:rPr>
              <a:t>significa una ampliación del ámbito de lo público, es decir, la </a:t>
            </a:r>
            <a:r>
              <a:rPr lang="es-ES" sz="24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posibilidad </a:t>
            </a:r>
            <a:r>
              <a:rPr lang="es-ES" sz="2400" dirty="0">
                <a:solidFill>
                  <a:schemeClr val="bg1"/>
                </a:solidFill>
                <a:latin typeface="Calibri" panose="020F0502020204030204" pitchFamily="34" charset="0"/>
                <a:ea typeface="Calibri" panose="020F0502020204030204" pitchFamily="34" charset="0"/>
                <a:cs typeface="Calibri" panose="020F0502020204030204" pitchFamily="34" charset="0"/>
              </a:rPr>
              <a:t>de romper esos secretos y sobre todo de retomar el debate público frente a </a:t>
            </a:r>
            <a:r>
              <a:rPr lang="es-ES" sz="24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esta trampa </a:t>
            </a:r>
            <a:r>
              <a:rPr lang="es-ES" sz="2400" dirty="0">
                <a:solidFill>
                  <a:schemeClr val="bg1"/>
                </a:solidFill>
                <a:latin typeface="Calibri" panose="020F0502020204030204" pitchFamily="34" charset="0"/>
                <a:ea typeface="Calibri" panose="020F0502020204030204" pitchFamily="34" charset="0"/>
                <a:cs typeface="Calibri" panose="020F0502020204030204" pitchFamily="34" charset="0"/>
              </a:rPr>
              <a:t>que significa gobernar por encuestas –pues hoy la cara más tramposa del poder </a:t>
            </a:r>
            <a:r>
              <a:rPr lang="es-ES" sz="24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es una </a:t>
            </a:r>
            <a:r>
              <a:rPr lang="es-ES" sz="2400" dirty="0">
                <a:solidFill>
                  <a:schemeClr val="bg1"/>
                </a:solidFill>
                <a:latin typeface="Calibri" panose="020F0502020204030204" pitchFamily="34" charset="0"/>
                <a:ea typeface="Calibri" panose="020F0502020204030204" pitchFamily="34" charset="0"/>
                <a:cs typeface="Calibri" panose="020F0502020204030204" pitchFamily="34" charset="0"/>
              </a:rPr>
              <a:t>opinión pública pervertida, cuando resulta reducida a preguntas hechas a ciudadanos </a:t>
            </a:r>
            <a:r>
              <a:rPr lang="es-ES" sz="24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al </a:t>
            </a:r>
            <a:r>
              <a:rPr lang="es-ES" sz="2400" dirty="0">
                <a:solidFill>
                  <a:schemeClr val="bg1"/>
                </a:solidFill>
                <a:latin typeface="Calibri" panose="020F0502020204030204" pitchFamily="34" charset="0"/>
                <a:ea typeface="Calibri" panose="020F0502020204030204" pitchFamily="34" charset="0"/>
                <a:cs typeface="Calibri" panose="020F0502020204030204" pitchFamily="34" charset="0"/>
              </a:rPr>
              <a:t>calor de los acontecimientos y, por tanto, sin el mínimo de deliberación</a:t>
            </a:r>
            <a:r>
              <a:rPr lang="es-ES" sz="24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a:t>
            </a:r>
          </a:p>
          <a:p>
            <a:endParaRPr lang="es-ES" sz="2400" dirty="0" smtClean="0"/>
          </a:p>
          <a:p>
            <a:r>
              <a:rPr lang="es-ES" sz="2400" dirty="0">
                <a:solidFill>
                  <a:schemeClr val="bg1"/>
                </a:solidFill>
                <a:latin typeface="Calibri" panose="020F0502020204030204" pitchFamily="34" charset="0"/>
                <a:ea typeface="Calibri" panose="020F0502020204030204" pitchFamily="34" charset="0"/>
                <a:cs typeface="Calibri" panose="020F0502020204030204" pitchFamily="34" charset="0"/>
              </a:rPr>
              <a:t>“La figura más plenamente comunicacional de lo público es la opinión pública”. </a:t>
            </a:r>
            <a:endParaRPr lang="en-US" sz="24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pic>
        <p:nvPicPr>
          <p:cNvPr id="7" name="Imagen 6"/>
          <p:cNvPicPr>
            <a:picLocks noChangeAspect="1"/>
          </p:cNvPicPr>
          <p:nvPr/>
        </p:nvPicPr>
        <p:blipFill>
          <a:blip r:embed="rId3"/>
          <a:stretch>
            <a:fillRect/>
          </a:stretch>
        </p:blipFill>
        <p:spPr>
          <a:xfrm>
            <a:off x="7948245" y="0"/>
            <a:ext cx="4317023" cy="4607169"/>
          </a:xfrm>
          <a:prstGeom prst="rect">
            <a:avLst/>
          </a:prstGeom>
        </p:spPr>
      </p:pic>
      <p:sp>
        <p:nvSpPr>
          <p:cNvPr id="8" name="CuadroTexto 7"/>
          <p:cNvSpPr txBox="1"/>
          <p:nvPr/>
        </p:nvSpPr>
        <p:spPr>
          <a:xfrm>
            <a:off x="9275885" y="5556738"/>
            <a:ext cx="2856744" cy="461665"/>
          </a:xfrm>
          <a:prstGeom prst="rect">
            <a:avLst/>
          </a:prstGeom>
          <a:noFill/>
        </p:spPr>
        <p:txBody>
          <a:bodyPr wrap="none" rtlCol="0">
            <a:spAutoFit/>
          </a:bodyPr>
          <a:lstStyle/>
          <a:p>
            <a:r>
              <a:rPr lang="es-ES" sz="2400" dirty="0" smtClean="0"/>
              <a:t>Jesús Martín-Barbero</a:t>
            </a:r>
            <a:endParaRPr lang="en-US" sz="2400" dirty="0"/>
          </a:p>
        </p:txBody>
      </p:sp>
    </p:spTree>
    <p:extLst>
      <p:ext uri="{BB962C8B-B14F-4D97-AF65-F5344CB8AC3E}">
        <p14:creationId xmlns:p14="http://schemas.microsoft.com/office/powerpoint/2010/main" val="24824489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29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12192000" cy="8972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title"/>
          </p:nvPr>
        </p:nvSpPr>
        <p:spPr>
          <a:xfrm>
            <a:off x="838200" y="198071"/>
            <a:ext cx="10515600" cy="1325563"/>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r>
              <a:rPr lang="es-ES" sz="3100" dirty="0" smtClean="0"/>
              <a:t/>
            </a:r>
            <a:br>
              <a:rPr lang="es-ES" sz="3100" dirty="0" smtClean="0"/>
            </a:br>
            <a:r>
              <a:rPr lang="es-ES" sz="3100" dirty="0" smtClean="0"/>
              <a:t>El </a:t>
            </a:r>
            <a:r>
              <a:rPr lang="es-ES" sz="3100" dirty="0"/>
              <a:t>término </a:t>
            </a:r>
            <a:r>
              <a:rPr lang="es-ES" sz="3100" i="1" dirty="0"/>
              <a:t>agenda </a:t>
            </a:r>
            <a:r>
              <a:rPr lang="es-ES" sz="3100" i="1" dirty="0" err="1"/>
              <a:t>setting</a:t>
            </a:r>
            <a:r>
              <a:rPr lang="es-ES" sz="3100" dirty="0"/>
              <a:t> es definido como la transferencia de relevancia de una agenda hacia otra (</a:t>
            </a:r>
            <a:r>
              <a:rPr lang="es-ES" sz="3100" dirty="0" err="1"/>
              <a:t>McCombs</a:t>
            </a:r>
            <a:r>
              <a:rPr lang="es-ES" sz="3100" dirty="0"/>
              <a:t>, 2010). </a:t>
            </a:r>
            <a:r>
              <a:rPr lang="en-US" dirty="0" smtClean="0">
                <a:effectLst/>
              </a:rPr>
              <a:t/>
            </a:r>
            <a:br>
              <a:rPr lang="en-US" dirty="0" smtClean="0">
                <a:effectLst/>
              </a:rPr>
            </a:br>
            <a:endParaRPr lang="en-U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515280355"/>
              </p:ext>
            </p:extLst>
          </p:nvPr>
        </p:nvGraphicFramePr>
        <p:xfrm>
          <a:off x="723900" y="1721706"/>
          <a:ext cx="10943492" cy="48916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257792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29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title"/>
          </p:nvPr>
        </p:nvSpPr>
        <p:spPr>
          <a:xfrm>
            <a:off x="958363" y="602516"/>
            <a:ext cx="10515600" cy="1325563"/>
          </a:xfrm>
        </p:spPr>
        <p:txBody>
          <a:bodyPr>
            <a:normAutofit fontScale="90000"/>
          </a:bodyPr>
          <a:lstStyle/>
          <a:p>
            <a:r>
              <a:rPr lang="es-ES" b="1" dirty="0" smtClean="0">
                <a:solidFill>
                  <a:schemeClr val="bg1"/>
                </a:solidFill>
              </a:rPr>
              <a:t>¿Por qué hay diferencias entre las agendas pública y mediática en Cuba?</a:t>
            </a:r>
            <a:r>
              <a:rPr lang="en-US" b="1" dirty="0" smtClean="0">
                <a:solidFill>
                  <a:schemeClr val="bg1"/>
                </a:solidFill>
                <a:effectLst/>
              </a:rPr>
              <a:t/>
            </a:r>
            <a:br>
              <a:rPr lang="en-US" b="1" dirty="0" smtClean="0">
                <a:solidFill>
                  <a:schemeClr val="bg1"/>
                </a:solidFill>
                <a:effectLst/>
              </a:rPr>
            </a:br>
            <a:endParaRPr lang="en-US" b="1" dirty="0">
              <a:solidFill>
                <a:schemeClr val="bg1"/>
              </a:solidFill>
            </a:endParaRPr>
          </a:p>
        </p:txBody>
      </p:sp>
      <p:sp>
        <p:nvSpPr>
          <p:cNvPr id="3" name="Marcador de contenido 2"/>
          <p:cNvSpPr>
            <a:spLocks noGrp="1"/>
          </p:cNvSpPr>
          <p:nvPr>
            <p:ph idx="1"/>
          </p:nvPr>
        </p:nvSpPr>
        <p:spPr>
          <a:xfrm>
            <a:off x="2498482" y="1928079"/>
            <a:ext cx="7195038" cy="4351338"/>
          </a:xfrm>
        </p:spPr>
        <p:txBody>
          <a:bodyPr>
            <a:normAutofit fontScale="70000" lnSpcReduction="20000"/>
          </a:bodyPr>
          <a:lstStyle/>
          <a:p>
            <a:pPr marL="0" indent="0">
              <a:buNone/>
            </a:pPr>
            <a:endParaRPr lang="en-US" dirty="0" smtClean="0">
              <a:effectLst/>
            </a:endParaRPr>
          </a:p>
          <a:p>
            <a:pPr>
              <a:lnSpc>
                <a:spcPct val="200000"/>
              </a:lnSpc>
            </a:pPr>
            <a:r>
              <a:rPr lang="es-ES" sz="3100" dirty="0">
                <a:solidFill>
                  <a:schemeClr val="bg1"/>
                </a:solidFill>
              </a:rPr>
              <a:t>La elaboración de una agenda mediática con enfoque vertical.</a:t>
            </a:r>
            <a:endParaRPr lang="en-US" sz="3100" dirty="0" smtClean="0">
              <a:solidFill>
                <a:schemeClr val="bg1"/>
              </a:solidFill>
              <a:effectLst/>
            </a:endParaRPr>
          </a:p>
          <a:p>
            <a:pPr>
              <a:lnSpc>
                <a:spcPct val="200000"/>
              </a:lnSpc>
            </a:pPr>
            <a:r>
              <a:rPr lang="es-ES" sz="3100" dirty="0">
                <a:solidFill>
                  <a:schemeClr val="bg1"/>
                </a:solidFill>
              </a:rPr>
              <a:t>Conformación mayoritaria de la agenda por parte de actores </a:t>
            </a:r>
            <a:r>
              <a:rPr lang="es-ES" sz="3100" dirty="0" err="1">
                <a:solidFill>
                  <a:schemeClr val="bg1"/>
                </a:solidFill>
              </a:rPr>
              <a:t>extramediáticos</a:t>
            </a:r>
            <a:r>
              <a:rPr lang="es-ES" sz="3100" dirty="0">
                <a:solidFill>
                  <a:schemeClr val="bg1"/>
                </a:solidFill>
              </a:rPr>
              <a:t>.</a:t>
            </a:r>
            <a:endParaRPr lang="en-US" sz="3100" dirty="0" smtClean="0">
              <a:solidFill>
                <a:schemeClr val="bg1"/>
              </a:solidFill>
              <a:effectLst/>
            </a:endParaRPr>
          </a:p>
          <a:p>
            <a:pPr>
              <a:lnSpc>
                <a:spcPct val="200000"/>
              </a:lnSpc>
            </a:pPr>
            <a:r>
              <a:rPr lang="es-ES" sz="3100" dirty="0" smtClean="0">
                <a:solidFill>
                  <a:schemeClr val="bg1"/>
                </a:solidFill>
              </a:rPr>
              <a:t>Tratar de interrelacionar las agendas desconociendo el contexto. (Hay un país en los medios y otro en la realidad).</a:t>
            </a:r>
            <a:endParaRPr lang="en-US" dirty="0">
              <a:solidFill>
                <a:schemeClr val="bg1"/>
              </a:solidFill>
            </a:endParaRPr>
          </a:p>
        </p:txBody>
      </p:sp>
    </p:spTree>
    <p:extLst>
      <p:ext uri="{BB962C8B-B14F-4D97-AF65-F5344CB8AC3E}">
        <p14:creationId xmlns:p14="http://schemas.microsoft.com/office/powerpoint/2010/main" val="39426373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9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p:cNvSpPr/>
          <p:nvPr/>
        </p:nvSpPr>
        <p:spPr>
          <a:xfrm>
            <a:off x="512884" y="866760"/>
            <a:ext cx="10761785" cy="6047809"/>
          </a:xfrm>
          <a:prstGeom prst="rect">
            <a:avLst/>
          </a:prstGeom>
        </p:spPr>
        <p:txBody>
          <a:bodyPr wrap="square" numCol="1">
            <a:spAutoFit/>
          </a:bodyPr>
          <a:lstStyle/>
          <a:p>
            <a:pPr algn="just">
              <a:lnSpc>
                <a:spcPct val="150000"/>
              </a:lnSpc>
              <a:spcAft>
                <a:spcPts val="0"/>
              </a:spcAft>
            </a:pPr>
            <a:r>
              <a:rPr lang="es-ES" dirty="0">
                <a:solidFill>
                  <a:schemeClr val="bg1"/>
                </a:solidFill>
                <a:latin typeface="Arial" panose="020B0604020202020204" pitchFamily="34" charset="0"/>
                <a:ea typeface="Times New Roman" panose="02020603050405020304" pitchFamily="18" charset="0"/>
              </a:rPr>
              <a:t> </a:t>
            </a:r>
            <a:endParaRPr lang="en-US" dirty="0" smtClean="0">
              <a:solidFill>
                <a:schemeClr val="bg1"/>
              </a:solidFill>
              <a:effectLst/>
            </a:endParaRPr>
          </a:p>
          <a:p>
            <a:pPr marL="342900" indent="-342900" algn="just">
              <a:lnSpc>
                <a:spcPct val="150000"/>
              </a:lnSpc>
              <a:spcAft>
                <a:spcPts val="0"/>
              </a:spcAft>
              <a:buFont typeface="Arial" panose="020B0604020202020204" pitchFamily="34" charset="0"/>
              <a:buChar char="•"/>
            </a:pPr>
            <a:r>
              <a:rPr lang="es-ES" sz="2000" dirty="0">
                <a:solidFill>
                  <a:schemeClr val="bg1"/>
                </a:solidFill>
                <a:latin typeface="Arial" panose="020B0604020202020204" pitchFamily="34" charset="0"/>
                <a:ea typeface="Times New Roman" panose="02020603050405020304" pitchFamily="18" charset="0"/>
              </a:rPr>
              <a:t>Participación </a:t>
            </a:r>
            <a:r>
              <a:rPr lang="es-ES" sz="2000" dirty="0" smtClean="0">
                <a:solidFill>
                  <a:schemeClr val="bg1"/>
                </a:solidFill>
                <a:latin typeface="Arial" panose="020B0604020202020204" pitchFamily="34" charset="0"/>
                <a:ea typeface="Times New Roman" panose="02020603050405020304" pitchFamily="18" charset="0"/>
              </a:rPr>
              <a:t>ciudadana                                </a:t>
            </a:r>
            <a:endParaRPr lang="en-US" sz="2000" dirty="0" smtClean="0">
              <a:solidFill>
                <a:schemeClr val="bg1"/>
              </a:solidFill>
              <a:effectLst/>
            </a:endParaRPr>
          </a:p>
          <a:p>
            <a:pPr marL="342900" indent="-342900" algn="just">
              <a:lnSpc>
                <a:spcPct val="150000"/>
              </a:lnSpc>
              <a:spcAft>
                <a:spcPts val="0"/>
              </a:spcAft>
              <a:buFont typeface="Arial" panose="020B0604020202020204" pitchFamily="34" charset="0"/>
              <a:buChar char="•"/>
            </a:pPr>
            <a:r>
              <a:rPr lang="es-ES" sz="2000" dirty="0">
                <a:solidFill>
                  <a:schemeClr val="bg1"/>
                </a:solidFill>
                <a:latin typeface="Arial" panose="020B0604020202020204" pitchFamily="34" charset="0"/>
                <a:ea typeface="Times New Roman" panose="02020603050405020304" pitchFamily="18" charset="0"/>
              </a:rPr>
              <a:t>Demandas sociales</a:t>
            </a:r>
            <a:endParaRPr lang="en-US" sz="2000" dirty="0" smtClean="0">
              <a:solidFill>
                <a:schemeClr val="bg1"/>
              </a:solidFill>
              <a:effectLst/>
            </a:endParaRPr>
          </a:p>
          <a:p>
            <a:pPr marL="342900" indent="-342900" algn="just">
              <a:lnSpc>
                <a:spcPct val="150000"/>
              </a:lnSpc>
              <a:spcAft>
                <a:spcPts val="0"/>
              </a:spcAft>
              <a:buFont typeface="Arial" panose="020B0604020202020204" pitchFamily="34" charset="0"/>
              <a:buChar char="•"/>
            </a:pPr>
            <a:r>
              <a:rPr lang="es-ES" sz="2000" dirty="0">
                <a:solidFill>
                  <a:schemeClr val="bg1"/>
                </a:solidFill>
                <a:latin typeface="Arial" panose="020B0604020202020204" pitchFamily="34" charset="0"/>
                <a:ea typeface="Times New Roman" panose="02020603050405020304" pitchFamily="18" charset="0"/>
              </a:rPr>
              <a:t>Desarrollo económico y social</a:t>
            </a:r>
            <a:endParaRPr lang="en-US" sz="2000" dirty="0" smtClean="0">
              <a:solidFill>
                <a:schemeClr val="bg1"/>
              </a:solidFill>
              <a:effectLst/>
            </a:endParaRPr>
          </a:p>
          <a:p>
            <a:pPr marL="342900" indent="-342900" algn="just">
              <a:lnSpc>
                <a:spcPct val="150000"/>
              </a:lnSpc>
              <a:spcAft>
                <a:spcPts val="0"/>
              </a:spcAft>
              <a:buFont typeface="Arial" panose="020B0604020202020204" pitchFamily="34" charset="0"/>
              <a:buChar char="•"/>
            </a:pPr>
            <a:r>
              <a:rPr lang="es-ES" sz="2000" dirty="0">
                <a:solidFill>
                  <a:schemeClr val="bg1"/>
                </a:solidFill>
                <a:latin typeface="Arial" panose="020B0604020202020204" pitchFamily="34" charset="0"/>
                <a:ea typeface="Times New Roman" panose="02020603050405020304" pitchFamily="18" charset="0"/>
              </a:rPr>
              <a:t>Los llamados juegos de poder</a:t>
            </a:r>
            <a:endParaRPr lang="en-US" sz="2000" dirty="0" smtClean="0">
              <a:solidFill>
                <a:schemeClr val="bg1"/>
              </a:solidFill>
              <a:effectLst/>
            </a:endParaRPr>
          </a:p>
          <a:p>
            <a:pPr marL="342900" indent="-342900" algn="just">
              <a:lnSpc>
                <a:spcPct val="150000"/>
              </a:lnSpc>
              <a:spcAft>
                <a:spcPts val="0"/>
              </a:spcAft>
              <a:buFont typeface="Arial" panose="020B0604020202020204" pitchFamily="34" charset="0"/>
              <a:buChar char="•"/>
            </a:pPr>
            <a:r>
              <a:rPr lang="es-ES" sz="2000" dirty="0">
                <a:solidFill>
                  <a:schemeClr val="bg1"/>
                </a:solidFill>
                <a:latin typeface="Arial" panose="020B0604020202020204" pitchFamily="34" charset="0"/>
                <a:ea typeface="Times New Roman" panose="02020603050405020304" pitchFamily="18" charset="0"/>
              </a:rPr>
              <a:t>Los procesos formales e </a:t>
            </a:r>
            <a:r>
              <a:rPr lang="es-ES" sz="2000" dirty="0" smtClean="0">
                <a:solidFill>
                  <a:schemeClr val="bg1"/>
                </a:solidFill>
                <a:latin typeface="Arial" panose="020B0604020202020204" pitchFamily="34" charset="0"/>
                <a:ea typeface="Times New Roman" panose="02020603050405020304" pitchFamily="18" charset="0"/>
              </a:rPr>
              <a:t>informales</a:t>
            </a:r>
          </a:p>
          <a:p>
            <a:pPr marL="342900" indent="-342900" algn="just">
              <a:lnSpc>
                <a:spcPct val="150000"/>
              </a:lnSpc>
              <a:spcAft>
                <a:spcPts val="0"/>
              </a:spcAft>
              <a:buFont typeface="Arial" panose="020B0604020202020204" pitchFamily="34" charset="0"/>
              <a:buChar char="•"/>
            </a:pPr>
            <a:r>
              <a:rPr lang="es-ES" sz="2000" dirty="0" smtClean="0">
                <a:solidFill>
                  <a:schemeClr val="bg1"/>
                </a:solidFill>
                <a:latin typeface="Arial" panose="020B0604020202020204" pitchFamily="34" charset="0"/>
                <a:ea typeface="Times New Roman" panose="02020603050405020304" pitchFamily="18" charset="0"/>
              </a:rPr>
              <a:t>La acción pública </a:t>
            </a:r>
            <a:endParaRPr lang="en-US" sz="2000" dirty="0" smtClean="0">
              <a:solidFill>
                <a:schemeClr val="bg1"/>
              </a:solidFill>
              <a:effectLst/>
            </a:endParaRPr>
          </a:p>
          <a:p>
            <a:pPr marL="342900" indent="-342900" algn="just">
              <a:lnSpc>
                <a:spcPct val="150000"/>
              </a:lnSpc>
              <a:spcAft>
                <a:spcPts val="0"/>
              </a:spcAft>
              <a:buFont typeface="Arial" panose="020B0604020202020204" pitchFamily="34" charset="0"/>
              <a:buChar char="•"/>
            </a:pPr>
            <a:r>
              <a:rPr lang="es-ES" sz="2000" dirty="0" smtClean="0">
                <a:solidFill>
                  <a:schemeClr val="bg1"/>
                </a:solidFill>
                <a:latin typeface="Arial" panose="020B0604020202020204" pitchFamily="34" charset="0"/>
                <a:ea typeface="Times New Roman" panose="02020603050405020304" pitchFamily="18" charset="0"/>
              </a:rPr>
              <a:t>Los programas sociales</a:t>
            </a:r>
            <a:endParaRPr lang="en-US" sz="2000" dirty="0" smtClean="0">
              <a:solidFill>
                <a:schemeClr val="bg1"/>
              </a:solidFill>
              <a:effectLst/>
            </a:endParaRPr>
          </a:p>
          <a:p>
            <a:pPr marL="342900" indent="-342900" algn="just">
              <a:lnSpc>
                <a:spcPct val="150000"/>
              </a:lnSpc>
              <a:spcAft>
                <a:spcPts val="0"/>
              </a:spcAft>
              <a:buFont typeface="Arial" panose="020B0604020202020204" pitchFamily="34" charset="0"/>
              <a:buChar char="•"/>
            </a:pPr>
            <a:r>
              <a:rPr lang="es-ES" sz="2000" dirty="0" smtClean="0">
                <a:solidFill>
                  <a:schemeClr val="bg1"/>
                </a:solidFill>
                <a:latin typeface="Arial" panose="020B0604020202020204" pitchFamily="34" charset="0"/>
                <a:ea typeface="Times New Roman" panose="02020603050405020304" pitchFamily="18" charset="0"/>
              </a:rPr>
              <a:t>La modernización y planeación en los municipios</a:t>
            </a:r>
            <a:endParaRPr lang="en-US" sz="2000" dirty="0" smtClean="0">
              <a:solidFill>
                <a:schemeClr val="bg1"/>
              </a:solidFill>
              <a:effectLst/>
            </a:endParaRPr>
          </a:p>
          <a:p>
            <a:pPr marL="342900" indent="-342900" algn="just">
              <a:lnSpc>
                <a:spcPct val="150000"/>
              </a:lnSpc>
              <a:spcAft>
                <a:spcPts val="0"/>
              </a:spcAft>
              <a:buFont typeface="Arial" panose="020B0604020202020204" pitchFamily="34" charset="0"/>
              <a:buChar char="•"/>
            </a:pPr>
            <a:r>
              <a:rPr lang="es-ES" sz="2000" dirty="0" smtClean="0">
                <a:solidFill>
                  <a:schemeClr val="bg1"/>
                </a:solidFill>
                <a:latin typeface="Arial" panose="020B0604020202020204" pitchFamily="34" charset="0"/>
                <a:ea typeface="Times New Roman" panose="02020603050405020304" pitchFamily="18" charset="0"/>
              </a:rPr>
              <a:t>El espacio público.</a:t>
            </a:r>
          </a:p>
          <a:p>
            <a:pPr marL="342900" indent="-342900" algn="just">
              <a:lnSpc>
                <a:spcPct val="150000"/>
              </a:lnSpc>
              <a:buFont typeface="Arial" panose="020B0604020202020204" pitchFamily="34" charset="0"/>
              <a:buChar char="•"/>
            </a:pPr>
            <a:r>
              <a:rPr lang="es-ES" sz="2000" dirty="0" smtClean="0">
                <a:solidFill>
                  <a:schemeClr val="bg1"/>
                </a:solidFill>
                <a:latin typeface="Arial" panose="020B0604020202020204" pitchFamily="34" charset="0"/>
                <a:ea typeface="Times New Roman" panose="02020603050405020304" pitchFamily="18" charset="0"/>
              </a:rPr>
              <a:t>Las decisiones estratégicas. </a:t>
            </a:r>
            <a:endParaRPr lang="en-US" sz="2000" dirty="0" smtClean="0">
              <a:solidFill>
                <a:schemeClr val="bg1"/>
              </a:solidFill>
              <a:effectLst/>
            </a:endParaRPr>
          </a:p>
          <a:p>
            <a:pPr algn="just">
              <a:lnSpc>
                <a:spcPct val="150000"/>
              </a:lnSpc>
              <a:spcAft>
                <a:spcPts val="0"/>
              </a:spcAft>
            </a:pPr>
            <a:endParaRPr lang="en-US" sz="2000" dirty="0" smtClean="0">
              <a:solidFill>
                <a:schemeClr val="bg1"/>
              </a:solidFill>
              <a:effectLst/>
            </a:endParaRPr>
          </a:p>
          <a:p>
            <a:pPr algn="just">
              <a:lnSpc>
                <a:spcPct val="150000"/>
              </a:lnSpc>
              <a:spcAft>
                <a:spcPts val="0"/>
              </a:spcAft>
            </a:pPr>
            <a:endParaRPr lang="es-ES" sz="2000" dirty="0" smtClean="0">
              <a:solidFill>
                <a:schemeClr val="bg1"/>
              </a:solidFill>
              <a:latin typeface="Arial" panose="020B0604020202020204" pitchFamily="34" charset="0"/>
              <a:ea typeface="Times New Roman" panose="02020603050405020304" pitchFamily="18" charset="0"/>
            </a:endParaRPr>
          </a:p>
        </p:txBody>
      </p:sp>
      <p:sp>
        <p:nvSpPr>
          <p:cNvPr id="4" name="Rectángulo 3"/>
          <p:cNvSpPr/>
          <p:nvPr/>
        </p:nvSpPr>
        <p:spPr>
          <a:xfrm>
            <a:off x="1092675" y="543594"/>
            <a:ext cx="10006650" cy="646331"/>
          </a:xfrm>
          <a:prstGeom prst="rect">
            <a:avLst/>
          </a:prstGeom>
        </p:spPr>
        <p:txBody>
          <a:bodyPr wrap="none">
            <a:spAutoFit/>
          </a:bodyPr>
          <a:lstStyle/>
          <a:p>
            <a:pPr>
              <a:lnSpc>
                <a:spcPct val="90000"/>
              </a:lnSpc>
              <a:spcBef>
                <a:spcPct val="0"/>
              </a:spcBef>
              <a:spcAft>
                <a:spcPts val="0"/>
              </a:spcAft>
            </a:pPr>
            <a:r>
              <a:rPr lang="es-ES" sz="4000" b="1" dirty="0">
                <a:solidFill>
                  <a:schemeClr val="bg1"/>
                </a:solidFill>
                <a:latin typeface="+mj-lt"/>
                <a:ea typeface="+mj-ea"/>
                <a:cs typeface="+mj-cs"/>
              </a:rPr>
              <a:t>Temas de la agenda pública a nivel internacional:</a:t>
            </a:r>
            <a:endParaRPr lang="en-US" sz="4000" b="1" dirty="0">
              <a:solidFill>
                <a:schemeClr val="bg1"/>
              </a:solidFill>
              <a:latin typeface="+mj-lt"/>
              <a:ea typeface="+mj-ea"/>
              <a:cs typeface="+mj-cs"/>
            </a:endParaRPr>
          </a:p>
        </p:txBody>
      </p:sp>
    </p:spTree>
    <p:extLst>
      <p:ext uri="{BB962C8B-B14F-4D97-AF65-F5344CB8AC3E}">
        <p14:creationId xmlns:p14="http://schemas.microsoft.com/office/powerpoint/2010/main" val="4970242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9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p:cNvSpPr/>
          <p:nvPr/>
        </p:nvSpPr>
        <p:spPr>
          <a:xfrm>
            <a:off x="524606" y="0"/>
            <a:ext cx="10782301" cy="6509474"/>
          </a:xfrm>
          <a:prstGeom prst="rect">
            <a:avLst/>
          </a:prstGeom>
        </p:spPr>
        <p:txBody>
          <a:bodyPr wrap="square">
            <a:spAutoFit/>
          </a:bodyPr>
          <a:lstStyle/>
          <a:p>
            <a:pPr algn="just">
              <a:lnSpc>
                <a:spcPct val="150000"/>
              </a:lnSpc>
              <a:spcAft>
                <a:spcPts val="0"/>
              </a:spcAft>
            </a:pPr>
            <a:r>
              <a:rPr lang="es-ES" sz="40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s-ES" sz="4000" dirty="0">
                <a:solidFill>
                  <a:schemeClr val="bg1"/>
                </a:solidFill>
                <a:latin typeface="Calibri" panose="020F0502020204030204" pitchFamily="34" charset="0"/>
                <a:ea typeface="Calibri" panose="020F0502020204030204" pitchFamily="34" charset="0"/>
                <a:cs typeface="Calibri" panose="020F0502020204030204" pitchFamily="34" charset="0"/>
              </a:rPr>
              <a:t>Qué hacer?</a:t>
            </a:r>
            <a:endParaRPr lang="en-US" sz="40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0"/>
              </a:spcAft>
            </a:pPr>
            <a:r>
              <a:rPr lang="es-ES" dirty="0">
                <a:solidFill>
                  <a:srgbClr val="231F20"/>
                </a:solidFill>
                <a:latin typeface="Arial" panose="020B0604020202020204" pitchFamily="34" charset="0"/>
                <a:ea typeface="Times New Roman" panose="02020603050405020304" pitchFamily="18" charset="0"/>
              </a:rPr>
              <a:t> </a:t>
            </a:r>
            <a:endParaRPr lang="en-US" dirty="0" smtClean="0">
              <a:effectLst/>
            </a:endParaRPr>
          </a:p>
          <a:p>
            <a:pPr marL="342900" indent="-342900" algn="just">
              <a:lnSpc>
                <a:spcPct val="150000"/>
              </a:lnSpc>
              <a:spcAft>
                <a:spcPts val="0"/>
              </a:spcAft>
              <a:buFont typeface="Arial" panose="020B0604020202020204" pitchFamily="34" charset="0"/>
              <a:buChar char="•"/>
            </a:pPr>
            <a:r>
              <a:rPr lang="es-ES" sz="2000" dirty="0">
                <a:solidFill>
                  <a:schemeClr val="bg1"/>
                </a:solidFill>
                <a:latin typeface="Arial" panose="020B0604020202020204" pitchFamily="34" charset="0"/>
                <a:ea typeface="Times New Roman" panose="02020603050405020304" pitchFamily="18" charset="0"/>
              </a:rPr>
              <a:t>Hay que cambiar la manera de reporteo</a:t>
            </a:r>
            <a:endParaRPr lang="en-US" sz="2000" dirty="0" smtClean="0">
              <a:solidFill>
                <a:schemeClr val="bg1"/>
              </a:solidFill>
              <a:effectLst/>
            </a:endParaRPr>
          </a:p>
          <a:p>
            <a:pPr marL="342900" indent="-342900" algn="just">
              <a:lnSpc>
                <a:spcPct val="150000"/>
              </a:lnSpc>
              <a:spcAft>
                <a:spcPts val="0"/>
              </a:spcAft>
              <a:buFont typeface="Arial" panose="020B0604020202020204" pitchFamily="34" charset="0"/>
              <a:buChar char="•"/>
            </a:pPr>
            <a:r>
              <a:rPr lang="es-ES" sz="2000" dirty="0">
                <a:solidFill>
                  <a:schemeClr val="bg1"/>
                </a:solidFill>
                <a:latin typeface="Arial" panose="020B0604020202020204" pitchFamily="34" charset="0"/>
                <a:ea typeface="Times New Roman" panose="02020603050405020304" pitchFamily="18" charset="0"/>
              </a:rPr>
              <a:t>Agenda propia, diferente de cada medio</a:t>
            </a:r>
            <a:endParaRPr lang="en-US" sz="2000" dirty="0" smtClean="0">
              <a:solidFill>
                <a:schemeClr val="bg1"/>
              </a:solidFill>
              <a:effectLst/>
            </a:endParaRPr>
          </a:p>
          <a:p>
            <a:pPr marL="342900" indent="-342900" algn="just">
              <a:lnSpc>
                <a:spcPct val="150000"/>
              </a:lnSpc>
              <a:spcAft>
                <a:spcPts val="0"/>
              </a:spcAft>
              <a:buFont typeface="Arial" panose="020B0604020202020204" pitchFamily="34" charset="0"/>
              <a:buChar char="•"/>
            </a:pPr>
            <a:r>
              <a:rPr lang="es-ES" sz="2000" dirty="0">
                <a:solidFill>
                  <a:schemeClr val="bg1"/>
                </a:solidFill>
                <a:latin typeface="Arial" panose="020B0604020202020204" pitchFamily="34" charset="0"/>
                <a:ea typeface="Times New Roman" panose="02020603050405020304" pitchFamily="18" charset="0"/>
              </a:rPr>
              <a:t>Criterios de </a:t>
            </a:r>
            <a:r>
              <a:rPr lang="es-ES" sz="2000" dirty="0" err="1">
                <a:solidFill>
                  <a:schemeClr val="bg1"/>
                </a:solidFill>
                <a:latin typeface="Arial" panose="020B0604020202020204" pitchFamily="34" charset="0"/>
                <a:ea typeface="Times New Roman" panose="02020603050405020304" pitchFamily="18" charset="0"/>
              </a:rPr>
              <a:t>noticiabilidad</a:t>
            </a:r>
            <a:r>
              <a:rPr lang="es-ES" sz="2000" dirty="0">
                <a:solidFill>
                  <a:schemeClr val="bg1"/>
                </a:solidFill>
                <a:latin typeface="Arial" panose="020B0604020202020204" pitchFamily="34" charset="0"/>
                <a:ea typeface="Times New Roman" panose="02020603050405020304" pitchFamily="18" charset="0"/>
              </a:rPr>
              <a:t>. ¿Qué es noticia?</a:t>
            </a:r>
            <a:endParaRPr lang="en-US" sz="2000" dirty="0" smtClean="0">
              <a:solidFill>
                <a:schemeClr val="bg1"/>
              </a:solidFill>
              <a:effectLst/>
            </a:endParaRPr>
          </a:p>
          <a:p>
            <a:pPr marL="342900" indent="-342900" algn="just">
              <a:lnSpc>
                <a:spcPct val="150000"/>
              </a:lnSpc>
              <a:spcAft>
                <a:spcPts val="0"/>
              </a:spcAft>
              <a:buFont typeface="Arial" panose="020B0604020202020204" pitchFamily="34" charset="0"/>
              <a:buChar char="•"/>
            </a:pPr>
            <a:r>
              <a:rPr lang="es-ES" sz="2000" dirty="0">
                <a:solidFill>
                  <a:schemeClr val="bg1"/>
                </a:solidFill>
                <a:latin typeface="Arial" panose="020B0604020202020204" pitchFamily="34" charset="0"/>
                <a:ea typeface="Times New Roman" panose="02020603050405020304" pitchFamily="18" charset="0"/>
              </a:rPr>
              <a:t>Temas más cercanos a la gente</a:t>
            </a:r>
            <a:endParaRPr lang="en-US" sz="2000" dirty="0" smtClean="0">
              <a:solidFill>
                <a:schemeClr val="bg1"/>
              </a:solidFill>
              <a:effectLst/>
            </a:endParaRPr>
          </a:p>
          <a:p>
            <a:pPr marL="342900" indent="-342900" algn="just">
              <a:lnSpc>
                <a:spcPct val="150000"/>
              </a:lnSpc>
              <a:spcAft>
                <a:spcPts val="0"/>
              </a:spcAft>
              <a:buFont typeface="Arial" panose="020B0604020202020204" pitchFamily="34" charset="0"/>
              <a:buChar char="•"/>
            </a:pPr>
            <a:r>
              <a:rPr lang="es-ES" sz="2000" dirty="0">
                <a:solidFill>
                  <a:schemeClr val="bg1"/>
                </a:solidFill>
                <a:latin typeface="Arial" panose="020B0604020202020204" pitchFamily="34" charset="0"/>
                <a:ea typeface="Times New Roman" panose="02020603050405020304" pitchFamily="18" charset="0"/>
              </a:rPr>
              <a:t>Relación con el contexto</a:t>
            </a:r>
            <a:endParaRPr lang="en-US" sz="2000" dirty="0" smtClean="0">
              <a:solidFill>
                <a:schemeClr val="bg1"/>
              </a:solidFill>
              <a:effectLst/>
            </a:endParaRPr>
          </a:p>
          <a:p>
            <a:pPr marL="342900" indent="-342900" algn="just">
              <a:lnSpc>
                <a:spcPct val="150000"/>
              </a:lnSpc>
              <a:spcAft>
                <a:spcPts val="0"/>
              </a:spcAft>
              <a:buFont typeface="Arial" panose="020B0604020202020204" pitchFamily="34" charset="0"/>
              <a:buChar char="•"/>
            </a:pPr>
            <a:r>
              <a:rPr lang="es-ES" sz="2000" dirty="0">
                <a:solidFill>
                  <a:schemeClr val="bg1"/>
                </a:solidFill>
                <a:latin typeface="Arial" panose="020B0604020202020204" pitchFamily="34" charset="0"/>
                <a:ea typeface="Times New Roman" panose="02020603050405020304" pitchFamily="18" charset="0"/>
              </a:rPr>
              <a:t>Recursos humanos</a:t>
            </a:r>
            <a:endParaRPr lang="en-US" sz="2000" dirty="0" smtClean="0">
              <a:solidFill>
                <a:schemeClr val="bg1"/>
              </a:solidFill>
              <a:effectLst/>
            </a:endParaRPr>
          </a:p>
          <a:p>
            <a:pPr marL="342900" indent="-342900" algn="just">
              <a:lnSpc>
                <a:spcPct val="150000"/>
              </a:lnSpc>
              <a:spcAft>
                <a:spcPts val="0"/>
              </a:spcAft>
              <a:buFont typeface="Arial" panose="020B0604020202020204" pitchFamily="34" charset="0"/>
              <a:buChar char="•"/>
            </a:pPr>
            <a:r>
              <a:rPr lang="es-ES" sz="2000" dirty="0">
                <a:solidFill>
                  <a:schemeClr val="bg1"/>
                </a:solidFill>
                <a:latin typeface="Arial" panose="020B0604020202020204" pitchFamily="34" charset="0"/>
                <a:ea typeface="Times New Roman" panose="02020603050405020304" pitchFamily="18" charset="0"/>
              </a:rPr>
              <a:t>Recursos materiales</a:t>
            </a:r>
            <a:endParaRPr lang="en-US" sz="2000" dirty="0" smtClean="0">
              <a:solidFill>
                <a:schemeClr val="bg1"/>
              </a:solidFill>
              <a:effectLst/>
            </a:endParaRPr>
          </a:p>
          <a:p>
            <a:pPr marL="342900" indent="-342900" algn="just">
              <a:lnSpc>
                <a:spcPct val="150000"/>
              </a:lnSpc>
              <a:spcAft>
                <a:spcPts val="0"/>
              </a:spcAft>
              <a:buFont typeface="Arial" panose="020B0604020202020204" pitchFamily="34" charset="0"/>
              <a:buChar char="•"/>
            </a:pPr>
            <a:r>
              <a:rPr lang="es-ES" sz="2000" dirty="0">
                <a:solidFill>
                  <a:schemeClr val="bg1"/>
                </a:solidFill>
                <a:latin typeface="Arial" panose="020B0604020202020204" pitchFamily="34" charset="0"/>
                <a:ea typeface="Times New Roman" panose="02020603050405020304" pitchFamily="18" charset="0"/>
              </a:rPr>
              <a:t>Mediaciones e </a:t>
            </a:r>
            <a:r>
              <a:rPr lang="es-ES" sz="2000" dirty="0" err="1">
                <a:solidFill>
                  <a:schemeClr val="bg1"/>
                </a:solidFill>
                <a:latin typeface="Arial" panose="020B0604020202020204" pitchFamily="34" charset="0"/>
                <a:ea typeface="Times New Roman" panose="02020603050405020304" pitchFamily="18" charset="0"/>
              </a:rPr>
              <a:t>hipermediaciones</a:t>
            </a:r>
            <a:r>
              <a:rPr lang="es-ES" sz="2000" dirty="0">
                <a:solidFill>
                  <a:schemeClr val="bg1"/>
                </a:solidFill>
                <a:latin typeface="Arial" panose="020B0604020202020204" pitchFamily="34" charset="0"/>
                <a:ea typeface="Times New Roman" panose="02020603050405020304" pitchFamily="18" charset="0"/>
              </a:rPr>
              <a:t>. No olvidar lo local</a:t>
            </a:r>
            <a:endParaRPr lang="en-US" sz="2000" dirty="0" smtClean="0">
              <a:solidFill>
                <a:schemeClr val="bg1"/>
              </a:solidFill>
              <a:effectLst/>
            </a:endParaRPr>
          </a:p>
          <a:p>
            <a:pPr marL="342900" indent="-342900" algn="just">
              <a:lnSpc>
                <a:spcPct val="150000"/>
              </a:lnSpc>
              <a:buFont typeface="Arial" panose="020B0604020202020204" pitchFamily="34" charset="0"/>
              <a:buChar char="•"/>
            </a:pPr>
            <a:r>
              <a:rPr lang="es-ES" sz="2000" dirty="0">
                <a:solidFill>
                  <a:schemeClr val="bg1"/>
                </a:solidFill>
                <a:latin typeface="Arial" panose="020B0604020202020204" pitchFamily="34" charset="0"/>
                <a:ea typeface="Times New Roman" panose="02020603050405020304" pitchFamily="18" charset="0"/>
              </a:rPr>
              <a:t>Actualización de géneros y formatos novedosos para los productos comunicativos </a:t>
            </a:r>
            <a:endParaRPr lang="en-US" sz="2000" dirty="0" smtClean="0">
              <a:solidFill>
                <a:schemeClr val="bg1"/>
              </a:solidFill>
              <a:effectLst/>
            </a:endParaRPr>
          </a:p>
          <a:p>
            <a:pPr marL="342900" indent="-342900" algn="just">
              <a:lnSpc>
                <a:spcPct val="150000"/>
              </a:lnSpc>
              <a:buFont typeface="Arial" panose="020B0604020202020204" pitchFamily="34" charset="0"/>
              <a:buChar char="•"/>
            </a:pPr>
            <a:r>
              <a:rPr lang="es-ES" sz="2000" dirty="0">
                <a:solidFill>
                  <a:schemeClr val="bg1"/>
                </a:solidFill>
                <a:latin typeface="Arial" panose="020B0604020202020204" pitchFamily="34" charset="0"/>
                <a:ea typeface="Times New Roman" panose="02020603050405020304" pitchFamily="18" charset="0"/>
              </a:rPr>
              <a:t>Constante actualización y modernización del modelo de gestión económica y editorial de los medios, de sus rutinas productivas y el fortalecimiento de la cultura </a:t>
            </a:r>
            <a:r>
              <a:rPr lang="es-ES" sz="2000" dirty="0" smtClean="0">
                <a:solidFill>
                  <a:schemeClr val="bg1"/>
                </a:solidFill>
                <a:latin typeface="Arial" panose="020B0604020202020204" pitchFamily="34" charset="0"/>
                <a:ea typeface="Times New Roman" panose="02020603050405020304" pitchFamily="18" charset="0"/>
              </a:rPr>
              <a:t>profesional</a:t>
            </a:r>
            <a:endParaRPr lang="en-US" sz="2000" dirty="0" smtClean="0">
              <a:solidFill>
                <a:schemeClr val="bg1"/>
              </a:solidFill>
              <a:effectLst/>
            </a:endParaRPr>
          </a:p>
        </p:txBody>
      </p:sp>
    </p:spTree>
    <p:extLst>
      <p:ext uri="{BB962C8B-B14F-4D97-AF65-F5344CB8AC3E}">
        <p14:creationId xmlns:p14="http://schemas.microsoft.com/office/powerpoint/2010/main" val="22795925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9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p:cNvSpPr/>
          <p:nvPr/>
        </p:nvSpPr>
        <p:spPr>
          <a:xfrm>
            <a:off x="1371600" y="1223951"/>
            <a:ext cx="7763608" cy="4247317"/>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s-ES" dirty="0" smtClean="0">
                <a:solidFill>
                  <a:schemeClr val="bg1"/>
                </a:solidFill>
                <a:latin typeface="Arial" panose="020B0604020202020204" pitchFamily="34" charset="0"/>
                <a:ea typeface="Times New Roman" panose="02020603050405020304" pitchFamily="18" charset="0"/>
              </a:rPr>
              <a:t>Relación con las fuentes de información  </a:t>
            </a:r>
            <a:endParaRPr lang="en-US" dirty="0" smtClean="0">
              <a:solidFill>
                <a:schemeClr val="bg1"/>
              </a:solidFill>
              <a:effectLst/>
            </a:endParaRPr>
          </a:p>
          <a:p>
            <a:pPr marL="285750" indent="-285750" algn="just">
              <a:lnSpc>
                <a:spcPct val="150000"/>
              </a:lnSpc>
              <a:spcAft>
                <a:spcPts val="0"/>
              </a:spcAft>
              <a:buFont typeface="Arial" panose="020B0604020202020204" pitchFamily="34" charset="0"/>
              <a:buChar char="•"/>
            </a:pPr>
            <a:r>
              <a:rPr lang="es-ES" dirty="0" smtClean="0">
                <a:solidFill>
                  <a:schemeClr val="bg1"/>
                </a:solidFill>
                <a:latin typeface="Arial" panose="020B0604020202020204" pitchFamily="34" charset="0"/>
                <a:ea typeface="Times New Roman" panose="02020603050405020304" pitchFamily="18" charset="0"/>
              </a:rPr>
              <a:t>Tener en cuenta la relevancia, dada por la ubicación de una pieza noticiosa, por el tamaño de la información que contiene o del título, entre otras variables. </a:t>
            </a:r>
            <a:endParaRPr lang="en-US" dirty="0" smtClean="0">
              <a:solidFill>
                <a:schemeClr val="bg1"/>
              </a:solidFill>
              <a:effectLst/>
            </a:endParaRPr>
          </a:p>
          <a:p>
            <a:pPr marL="285750" indent="-285750" algn="just">
              <a:lnSpc>
                <a:spcPct val="150000"/>
              </a:lnSpc>
              <a:spcAft>
                <a:spcPts val="0"/>
              </a:spcAft>
              <a:buFont typeface="Arial" panose="020B0604020202020204" pitchFamily="34" charset="0"/>
              <a:buChar char="•"/>
            </a:pPr>
            <a:r>
              <a:rPr lang="es-ES" dirty="0" smtClean="0">
                <a:solidFill>
                  <a:schemeClr val="bg1"/>
                </a:solidFill>
                <a:latin typeface="Arial" panose="020B0604020202020204" pitchFamily="34" charset="0"/>
                <a:ea typeface="Times New Roman" panose="02020603050405020304" pitchFamily="18" charset="0"/>
              </a:rPr>
              <a:t>En medios televisivos o radiales, observar el orden de aparición de la información sobre un tema, su duración y su organización interna. </a:t>
            </a:r>
            <a:endParaRPr lang="en-US" dirty="0" smtClean="0">
              <a:solidFill>
                <a:schemeClr val="bg1"/>
              </a:solidFill>
              <a:effectLst/>
            </a:endParaRPr>
          </a:p>
          <a:p>
            <a:pPr marL="285750" indent="-285750" algn="just">
              <a:lnSpc>
                <a:spcPct val="150000"/>
              </a:lnSpc>
              <a:spcAft>
                <a:spcPts val="0"/>
              </a:spcAft>
              <a:buFont typeface="Arial" panose="020B0604020202020204" pitchFamily="34" charset="0"/>
              <a:buChar char="•"/>
            </a:pPr>
            <a:r>
              <a:rPr lang="es-ES" dirty="0" smtClean="0">
                <a:solidFill>
                  <a:schemeClr val="bg1"/>
                </a:solidFill>
                <a:latin typeface="Arial" panose="020B0604020202020204" pitchFamily="34" charset="0"/>
                <a:ea typeface="Times New Roman" panose="02020603050405020304" pitchFamily="18" charset="0"/>
              </a:rPr>
              <a:t>En medios digitales, </a:t>
            </a:r>
            <a:r>
              <a:rPr lang="es-ES" dirty="0" err="1" smtClean="0">
                <a:solidFill>
                  <a:schemeClr val="bg1"/>
                </a:solidFill>
                <a:latin typeface="Arial" panose="020B0604020202020204" pitchFamily="34" charset="0"/>
                <a:ea typeface="Times New Roman" panose="02020603050405020304" pitchFamily="18" charset="0"/>
              </a:rPr>
              <a:t>Boczkowski</a:t>
            </a:r>
            <a:r>
              <a:rPr lang="es-ES" dirty="0" smtClean="0">
                <a:solidFill>
                  <a:schemeClr val="bg1"/>
                </a:solidFill>
                <a:latin typeface="Arial" panose="020B0604020202020204" pitchFamily="34" charset="0"/>
                <a:ea typeface="Times New Roman" panose="02020603050405020304" pitchFamily="18" charset="0"/>
              </a:rPr>
              <a:t> y </a:t>
            </a:r>
            <a:r>
              <a:rPr lang="es-ES" dirty="0" err="1" smtClean="0">
                <a:solidFill>
                  <a:schemeClr val="bg1"/>
                </a:solidFill>
                <a:latin typeface="Arial" panose="020B0604020202020204" pitchFamily="34" charset="0"/>
                <a:ea typeface="Times New Roman" panose="02020603050405020304" pitchFamily="18" charset="0"/>
              </a:rPr>
              <a:t>Mitchelstein</a:t>
            </a:r>
            <a:r>
              <a:rPr lang="es-ES" dirty="0" smtClean="0">
                <a:solidFill>
                  <a:schemeClr val="bg1"/>
                </a:solidFill>
                <a:latin typeface="Arial" panose="020B0604020202020204" pitchFamily="34" charset="0"/>
                <a:ea typeface="Times New Roman" panose="02020603050405020304" pitchFamily="18" charset="0"/>
              </a:rPr>
              <a:t> (2015) observan el orden de las noticias presentadas en la primera página de una serie de sitios web en un sistema de medición de rejilla, en dirección de izquierda a derecha y de arriba hacia abajo. </a:t>
            </a:r>
            <a:endParaRPr lang="en-US" dirty="0">
              <a:solidFill>
                <a:schemeClr val="bg1"/>
              </a:solidFill>
              <a:effectLst/>
            </a:endParaRPr>
          </a:p>
        </p:txBody>
      </p:sp>
    </p:spTree>
    <p:extLst>
      <p:ext uri="{BB962C8B-B14F-4D97-AF65-F5344CB8AC3E}">
        <p14:creationId xmlns:p14="http://schemas.microsoft.com/office/powerpoint/2010/main" val="40283123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9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p:cNvSpPr/>
          <p:nvPr/>
        </p:nvSpPr>
        <p:spPr>
          <a:xfrm>
            <a:off x="123093" y="0"/>
            <a:ext cx="11403623" cy="6509474"/>
          </a:xfrm>
          <a:prstGeom prst="rect">
            <a:avLst/>
          </a:prstGeom>
        </p:spPr>
        <p:txBody>
          <a:bodyPr wrap="square">
            <a:spAutoFit/>
          </a:bodyPr>
          <a:lstStyle/>
          <a:p>
            <a:pPr algn="just">
              <a:lnSpc>
                <a:spcPct val="150000"/>
              </a:lnSpc>
              <a:spcAft>
                <a:spcPts val="0"/>
              </a:spcAft>
            </a:pPr>
            <a:r>
              <a:rPr lang="es-ES" sz="4000" dirty="0">
                <a:solidFill>
                  <a:schemeClr val="bg1"/>
                </a:solidFill>
                <a:latin typeface="Calibri" panose="020F0502020204030204" pitchFamily="34" charset="0"/>
                <a:ea typeface="Calibri" panose="020F0502020204030204" pitchFamily="34" charset="0"/>
                <a:cs typeface="Calibri" panose="020F0502020204030204" pitchFamily="34" charset="0"/>
              </a:rPr>
              <a:t>Herramientas metodológicas para en análisis de la agenda pública y sus relaciones: </a:t>
            </a:r>
            <a:endParaRPr lang="en-US" sz="40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285750" indent="-285750" algn="just">
              <a:lnSpc>
                <a:spcPct val="150000"/>
              </a:lnSpc>
              <a:spcAft>
                <a:spcPts val="0"/>
              </a:spcAft>
              <a:buFont typeface="Arial" panose="020B0604020202020204" pitchFamily="34" charset="0"/>
              <a:buChar char="•"/>
            </a:pPr>
            <a:r>
              <a:rPr lang="es-ES" dirty="0">
                <a:solidFill>
                  <a:schemeClr val="bg1"/>
                </a:solidFill>
                <a:latin typeface="Arial" panose="020B0604020202020204" pitchFamily="34" charset="0"/>
                <a:ea typeface="Times New Roman" panose="02020603050405020304" pitchFamily="18" charset="0"/>
              </a:rPr>
              <a:t>Análisis de contendido (temas, frecuencias)</a:t>
            </a:r>
            <a:endParaRPr lang="en-US" dirty="0" smtClean="0">
              <a:solidFill>
                <a:schemeClr val="bg1"/>
              </a:solidFill>
              <a:effectLst/>
            </a:endParaRPr>
          </a:p>
          <a:p>
            <a:pPr marL="285750" indent="-285750" algn="just">
              <a:lnSpc>
                <a:spcPct val="150000"/>
              </a:lnSpc>
              <a:spcAft>
                <a:spcPts val="0"/>
              </a:spcAft>
              <a:buFont typeface="Arial" panose="020B0604020202020204" pitchFamily="34" charset="0"/>
              <a:buChar char="•"/>
            </a:pPr>
            <a:r>
              <a:rPr lang="es-ES" dirty="0">
                <a:solidFill>
                  <a:schemeClr val="bg1"/>
                </a:solidFill>
                <a:latin typeface="Arial" panose="020B0604020202020204" pitchFamily="34" charset="0"/>
                <a:ea typeface="Times New Roman" panose="02020603050405020304" pitchFamily="18" charset="0"/>
              </a:rPr>
              <a:t>Análisis crítico del discurso: Buscar la relación con el contexto</a:t>
            </a:r>
            <a:endParaRPr lang="en-US" dirty="0" smtClean="0">
              <a:solidFill>
                <a:schemeClr val="bg1"/>
              </a:solidFill>
              <a:effectLst/>
            </a:endParaRPr>
          </a:p>
          <a:p>
            <a:pPr marL="285750" indent="-285750" algn="just">
              <a:lnSpc>
                <a:spcPct val="150000"/>
              </a:lnSpc>
              <a:spcAft>
                <a:spcPts val="0"/>
              </a:spcAft>
              <a:buFont typeface="Arial" panose="020B0604020202020204" pitchFamily="34" charset="0"/>
              <a:buChar char="•"/>
            </a:pPr>
            <a:r>
              <a:rPr lang="es-ES" dirty="0">
                <a:solidFill>
                  <a:schemeClr val="bg1"/>
                </a:solidFill>
                <a:latin typeface="Arial" panose="020B0604020202020204" pitchFamily="34" charset="0"/>
                <a:ea typeface="Times New Roman" panose="02020603050405020304" pitchFamily="18" charset="0"/>
              </a:rPr>
              <a:t>La agenda pública se analiza mediante entrevistas encuestas donde se pregunta a </a:t>
            </a:r>
            <a:r>
              <a:rPr lang="es-ES" dirty="0" smtClean="0">
                <a:solidFill>
                  <a:schemeClr val="bg1"/>
                </a:solidFill>
                <a:latin typeface="Arial" panose="020B0604020202020204" pitchFamily="34" charset="0"/>
                <a:ea typeface="Times New Roman" panose="02020603050405020304" pitchFamily="18" charset="0"/>
              </a:rPr>
              <a:t>los </a:t>
            </a:r>
            <a:r>
              <a:rPr lang="es-ES" dirty="0">
                <a:solidFill>
                  <a:schemeClr val="bg1"/>
                </a:solidFill>
                <a:latin typeface="Arial" panose="020B0604020202020204" pitchFamily="34" charset="0"/>
                <a:ea typeface="Times New Roman" panose="02020603050405020304" pitchFamily="18" charset="0"/>
              </a:rPr>
              <a:t>entrevistados “¿Cuál cree usted que es el Problema Más Importante que debe enfrentar el país? (PMI)”. Uso del coeficiente de Correlación por Rangos (Rho de </a:t>
            </a:r>
            <a:r>
              <a:rPr lang="es-ES" dirty="0" err="1">
                <a:solidFill>
                  <a:schemeClr val="bg1"/>
                </a:solidFill>
                <a:latin typeface="Arial" panose="020B0604020202020204" pitchFamily="34" charset="0"/>
                <a:ea typeface="Times New Roman" panose="02020603050405020304" pitchFamily="18" charset="0"/>
              </a:rPr>
              <a:t>Sperman</a:t>
            </a:r>
            <a:r>
              <a:rPr lang="es-ES" dirty="0">
                <a:solidFill>
                  <a:schemeClr val="bg1"/>
                </a:solidFill>
                <a:latin typeface="Arial" panose="020B0604020202020204" pitchFamily="34" charset="0"/>
                <a:ea typeface="Times New Roman" panose="02020603050405020304" pitchFamily="18" charset="0"/>
              </a:rPr>
              <a:t>), que establece el grado de asociación existente entre el ranking de </a:t>
            </a:r>
            <a:r>
              <a:rPr lang="es-ES" dirty="0" smtClean="0">
                <a:solidFill>
                  <a:schemeClr val="bg1"/>
                </a:solidFill>
                <a:latin typeface="Arial" panose="020B0604020202020204" pitchFamily="34" charset="0"/>
                <a:ea typeface="Times New Roman" panose="02020603050405020304" pitchFamily="18" charset="0"/>
              </a:rPr>
              <a:t>temas </a:t>
            </a:r>
            <a:r>
              <a:rPr lang="es-ES" dirty="0">
                <a:solidFill>
                  <a:schemeClr val="bg1"/>
                </a:solidFill>
                <a:latin typeface="Arial" panose="020B0604020202020204" pitchFamily="34" charset="0"/>
                <a:ea typeface="Times New Roman" panose="02020603050405020304" pitchFamily="18" charset="0"/>
              </a:rPr>
              <a:t>o atributos en una agenda y en la otra. </a:t>
            </a:r>
            <a:endParaRPr lang="en-US" dirty="0" smtClean="0">
              <a:solidFill>
                <a:schemeClr val="bg1"/>
              </a:solidFill>
              <a:effectLst/>
            </a:endParaRPr>
          </a:p>
          <a:p>
            <a:pPr marL="285750" indent="-285750" algn="just">
              <a:lnSpc>
                <a:spcPct val="150000"/>
              </a:lnSpc>
              <a:spcAft>
                <a:spcPts val="0"/>
              </a:spcAft>
              <a:buFont typeface="Arial" panose="020B0604020202020204" pitchFamily="34" charset="0"/>
              <a:buChar char="•"/>
            </a:pPr>
            <a:r>
              <a:rPr lang="es-ES" dirty="0">
                <a:solidFill>
                  <a:schemeClr val="bg1"/>
                </a:solidFill>
                <a:latin typeface="Arial" panose="020B0604020202020204" pitchFamily="34" charset="0"/>
                <a:ea typeface="Times New Roman" panose="02020603050405020304" pitchFamily="18" charset="0"/>
              </a:rPr>
              <a:t>El Discurso y la argumentación como categorías centrales de la agenda pública.</a:t>
            </a:r>
            <a:endParaRPr lang="en-US" dirty="0" smtClean="0">
              <a:solidFill>
                <a:schemeClr val="bg1"/>
              </a:solidFill>
              <a:effectLst/>
            </a:endParaRPr>
          </a:p>
          <a:p>
            <a:pPr marL="285750" indent="-285750" algn="just">
              <a:lnSpc>
                <a:spcPct val="150000"/>
              </a:lnSpc>
              <a:spcAft>
                <a:spcPts val="0"/>
              </a:spcAft>
              <a:buFont typeface="Arial" panose="020B0604020202020204" pitchFamily="34" charset="0"/>
              <a:buChar char="•"/>
            </a:pPr>
            <a:r>
              <a:rPr lang="es-ES" dirty="0">
                <a:solidFill>
                  <a:schemeClr val="bg1"/>
                </a:solidFill>
                <a:latin typeface="Arial" panose="020B0604020202020204" pitchFamily="34" charset="0"/>
                <a:ea typeface="Times New Roman" panose="02020603050405020304" pitchFamily="18" charset="0"/>
              </a:rPr>
              <a:t>Enfoque del cambio cultural: una vieja y una nueva agenda. Por ejemplo, la primera tiene que ver con las demandas sociales de carácter socioeconómico, como las de la distribución de la riqueza, que fueron importantes hasta la década de los sesenta. La nueva agenda agrega a las anteriores las demandas de derechos y condiciones sociales para las diversas identidades colectivas. (</a:t>
            </a:r>
            <a:r>
              <a:rPr lang="es-ES" dirty="0" err="1">
                <a:solidFill>
                  <a:schemeClr val="bg1"/>
                </a:solidFill>
                <a:latin typeface="Arial" panose="020B0604020202020204" pitchFamily="34" charset="0"/>
                <a:ea typeface="Times New Roman" panose="02020603050405020304" pitchFamily="18" charset="0"/>
              </a:rPr>
              <a:t>Postmaterialistas</a:t>
            </a:r>
            <a:r>
              <a:rPr lang="es-ES" dirty="0">
                <a:solidFill>
                  <a:schemeClr val="bg1"/>
                </a:solidFill>
                <a:latin typeface="Arial" panose="020B0604020202020204" pitchFamily="34" charset="0"/>
                <a:ea typeface="Times New Roman" panose="02020603050405020304" pitchFamily="18" charset="0"/>
              </a:rPr>
              <a:t>).</a:t>
            </a:r>
            <a:endParaRPr lang="en-US" dirty="0">
              <a:solidFill>
                <a:schemeClr val="bg1"/>
              </a:solidFill>
              <a:effectLst/>
            </a:endParaRPr>
          </a:p>
        </p:txBody>
      </p:sp>
    </p:spTree>
    <p:extLst>
      <p:ext uri="{BB962C8B-B14F-4D97-AF65-F5344CB8AC3E}">
        <p14:creationId xmlns:p14="http://schemas.microsoft.com/office/powerpoint/2010/main" val="12674718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9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p:cNvSpPr/>
          <p:nvPr/>
        </p:nvSpPr>
        <p:spPr>
          <a:xfrm>
            <a:off x="877767" y="1079871"/>
            <a:ext cx="10436468" cy="4431983"/>
          </a:xfrm>
          <a:prstGeom prst="rect">
            <a:avLst/>
          </a:prstGeom>
        </p:spPr>
        <p:txBody>
          <a:bodyPr wrap="square">
            <a:spAutoFit/>
          </a:bodyPr>
          <a:lstStyle/>
          <a:p>
            <a:pPr algn="just">
              <a:lnSpc>
                <a:spcPct val="150000"/>
              </a:lnSpc>
              <a:spcAft>
                <a:spcPts val="0"/>
              </a:spcAft>
            </a:pPr>
            <a:r>
              <a:rPr lang="es-ES" sz="4000" dirty="0">
                <a:solidFill>
                  <a:schemeClr val="bg1"/>
                </a:solidFill>
                <a:latin typeface="Calibri" panose="020F0502020204030204" pitchFamily="34" charset="0"/>
                <a:ea typeface="Calibri" panose="020F0502020204030204" pitchFamily="34" charset="0"/>
                <a:cs typeface="Calibri" panose="020F0502020204030204" pitchFamily="34" charset="0"/>
              </a:rPr>
              <a:t>Herramientas metodológicas para en análisis de la agenda pública y sus relaciones: </a:t>
            </a:r>
            <a:endParaRPr lang="en-US" sz="40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285750" indent="-285750" algn="just">
              <a:lnSpc>
                <a:spcPct val="150000"/>
              </a:lnSpc>
              <a:spcAft>
                <a:spcPts val="0"/>
              </a:spcAft>
              <a:buFont typeface="Arial" panose="020B0604020202020204" pitchFamily="34" charset="0"/>
              <a:buChar char="•"/>
            </a:pPr>
            <a:r>
              <a:rPr lang="es-ES" dirty="0" smtClean="0">
                <a:solidFill>
                  <a:schemeClr val="bg1"/>
                </a:solidFill>
                <a:latin typeface="Arial" panose="020B0604020202020204" pitchFamily="34" charset="0"/>
                <a:ea typeface="Times New Roman" panose="02020603050405020304" pitchFamily="18" charset="0"/>
              </a:rPr>
              <a:t>El </a:t>
            </a:r>
            <a:r>
              <a:rPr lang="es-ES" dirty="0">
                <a:solidFill>
                  <a:schemeClr val="bg1"/>
                </a:solidFill>
                <a:latin typeface="Arial" panose="020B0604020202020204" pitchFamily="34" charset="0"/>
                <a:ea typeface="Times New Roman" panose="02020603050405020304" pitchFamily="18" charset="0"/>
              </a:rPr>
              <a:t>Discurso y la argumentación como categorías centrales de la agenda pública.</a:t>
            </a:r>
            <a:endParaRPr lang="en-US" dirty="0" smtClean="0">
              <a:solidFill>
                <a:schemeClr val="bg1"/>
              </a:solidFill>
              <a:effectLst/>
            </a:endParaRPr>
          </a:p>
          <a:p>
            <a:pPr marL="285750" indent="-285750" algn="just">
              <a:lnSpc>
                <a:spcPct val="150000"/>
              </a:lnSpc>
              <a:spcAft>
                <a:spcPts val="0"/>
              </a:spcAft>
              <a:buFont typeface="Arial" panose="020B0604020202020204" pitchFamily="34" charset="0"/>
              <a:buChar char="•"/>
            </a:pPr>
            <a:r>
              <a:rPr lang="es-ES" dirty="0">
                <a:solidFill>
                  <a:schemeClr val="bg1"/>
                </a:solidFill>
                <a:latin typeface="Arial" panose="020B0604020202020204" pitchFamily="34" charset="0"/>
                <a:ea typeface="Times New Roman" panose="02020603050405020304" pitchFamily="18" charset="0"/>
              </a:rPr>
              <a:t>Enfoque del cambio cultural: una vieja y una nueva agenda. Por ejemplo, la primera tiene que ver con las demandas sociales de carácter socioeconómico, como las de la distribución de la riqueza, que fueron importantes hasta la década de los sesenta. La nueva agenda agrega a las anteriores las demandas de derechos y condiciones sociales para las diversas identidades colectivas. (</a:t>
            </a:r>
            <a:r>
              <a:rPr lang="es-ES" dirty="0" err="1">
                <a:solidFill>
                  <a:schemeClr val="bg1"/>
                </a:solidFill>
                <a:latin typeface="Arial" panose="020B0604020202020204" pitchFamily="34" charset="0"/>
                <a:ea typeface="Times New Roman" panose="02020603050405020304" pitchFamily="18" charset="0"/>
              </a:rPr>
              <a:t>Postmaterialistas</a:t>
            </a:r>
            <a:r>
              <a:rPr lang="es-ES" dirty="0">
                <a:solidFill>
                  <a:schemeClr val="bg1"/>
                </a:solidFill>
                <a:latin typeface="Arial" panose="020B0604020202020204" pitchFamily="34" charset="0"/>
                <a:ea typeface="Times New Roman" panose="02020603050405020304" pitchFamily="18" charset="0"/>
              </a:rPr>
              <a:t>).</a:t>
            </a:r>
            <a:endParaRPr lang="en-US" dirty="0">
              <a:solidFill>
                <a:schemeClr val="bg1"/>
              </a:solidFill>
              <a:effectLst/>
            </a:endParaRPr>
          </a:p>
        </p:txBody>
      </p:sp>
    </p:spTree>
    <p:extLst>
      <p:ext uri="{BB962C8B-B14F-4D97-AF65-F5344CB8AC3E}">
        <p14:creationId xmlns:p14="http://schemas.microsoft.com/office/powerpoint/2010/main" val="374233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716</Words>
  <Application>Microsoft Office PowerPoint</Application>
  <PresentationFormat>Panorámica</PresentationFormat>
  <Paragraphs>81</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Calibri</vt:lpstr>
      <vt:lpstr>Calibri Light</vt:lpstr>
      <vt:lpstr>Times New Roman</vt:lpstr>
      <vt:lpstr>Tema de Office</vt:lpstr>
      <vt:lpstr>Presentación de PowerPoint</vt:lpstr>
      <vt:lpstr>Presentación de PowerPoint</vt:lpstr>
      <vt:lpstr> El término agenda setting es definido como la transferencia de relevancia de una agenda hacia otra (McCombs, 2010).  </vt:lpstr>
      <vt:lpstr>¿Por qué hay diferencias entre las agendas pública y mediática en Cuba?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Ana Teresa</dc:creator>
  <cp:lastModifiedBy>Ana Teresa</cp:lastModifiedBy>
  <cp:revision>5</cp:revision>
  <dcterms:created xsi:type="dcterms:W3CDTF">2025-02-11T12:40:49Z</dcterms:created>
  <dcterms:modified xsi:type="dcterms:W3CDTF">2025-02-11T13:33:01Z</dcterms:modified>
</cp:coreProperties>
</file>